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4630400" cy="8229600"/>
  <p:notesSz cx="8229600" cy="14630400"/>
  <p:embeddedFontLst>
    <p:embeddedFont>
      <p:font typeface="Inter" panose="020B0604020202020204" charset="0"/>
      <p:regular r:id="rId13"/>
    </p:embeddedFont>
  </p:embeddedFontLst>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69" d="100"/>
          <a:sy n="69" d="100"/>
        </p:scale>
        <p:origin x="677"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04581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txBody>
          <a:bodyPr/>
          <a:lstStyle/>
          <a:p>
            <a:endParaRPr lang="es-CO"/>
          </a:p>
        </p:txBody>
      </p:sp>
      <p:sp>
        <p:nvSpPr>
          <p:cNvPr id="3" name="Shape 1"/>
          <p:cNvSpPr/>
          <p:nvPr/>
        </p:nvSpPr>
        <p:spPr>
          <a:xfrm>
            <a:off x="0" y="0"/>
            <a:ext cx="14630400" cy="8229600"/>
          </a:xfrm>
          <a:prstGeom prst="rect">
            <a:avLst/>
          </a:prstGeom>
          <a:solidFill>
            <a:srgbClr val="FFFFFF"/>
          </a:solidFill>
          <a:ln/>
        </p:spPr>
        <p:txBody>
          <a:bodyPr/>
          <a:lstStyle/>
          <a:p>
            <a:endParaRPr lang="es-CO"/>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txBody>
          <a:bodyPr/>
          <a:lstStyle/>
          <a:p>
            <a:endParaRPr lang="es-CO"/>
          </a:p>
        </p:txBody>
      </p:sp>
      <p:sp>
        <p:nvSpPr>
          <p:cNvPr id="3" name="Shape 1"/>
          <p:cNvSpPr/>
          <p:nvPr/>
        </p:nvSpPr>
        <p:spPr>
          <a:xfrm>
            <a:off x="0" y="0"/>
            <a:ext cx="14630400" cy="8229600"/>
          </a:xfrm>
          <a:prstGeom prst="rect">
            <a:avLst/>
          </a:prstGeom>
          <a:solidFill>
            <a:srgbClr val="FFFFFF"/>
          </a:solidFill>
          <a:ln/>
        </p:spPr>
        <p:txBody>
          <a:bodyPr/>
          <a:lstStyle/>
          <a:p>
            <a:endParaRPr lang="es-CO"/>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txBody>
          <a:bodyPr/>
          <a:lstStyle/>
          <a:p>
            <a:endParaRPr lang="es-CO"/>
          </a:p>
        </p:txBody>
      </p:sp>
      <p:sp>
        <p:nvSpPr>
          <p:cNvPr id="3" name="Shape 1"/>
          <p:cNvSpPr/>
          <p:nvPr/>
        </p:nvSpPr>
        <p:spPr>
          <a:xfrm>
            <a:off x="0" y="0"/>
            <a:ext cx="14630400" cy="8229600"/>
          </a:xfrm>
          <a:prstGeom prst="rect">
            <a:avLst/>
          </a:prstGeom>
          <a:solidFill>
            <a:srgbClr val="FFFFFF"/>
          </a:solidFill>
          <a:ln/>
        </p:spPr>
        <p:txBody>
          <a:bodyPr/>
          <a:lstStyle/>
          <a:p>
            <a:endParaRPr lang="es-CO"/>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txBody>
          <a:bodyPr/>
          <a:lstStyle/>
          <a:p>
            <a:endParaRPr lang="es-CO"/>
          </a:p>
        </p:txBody>
      </p:sp>
      <p:sp>
        <p:nvSpPr>
          <p:cNvPr id="3" name="Shape 1"/>
          <p:cNvSpPr/>
          <p:nvPr/>
        </p:nvSpPr>
        <p:spPr>
          <a:xfrm>
            <a:off x="0" y="0"/>
            <a:ext cx="14630400" cy="8229600"/>
          </a:xfrm>
          <a:prstGeom prst="rect">
            <a:avLst/>
          </a:prstGeom>
          <a:solidFill>
            <a:srgbClr val="FFFFFF"/>
          </a:solidFill>
          <a:ln/>
        </p:spPr>
        <p:txBody>
          <a:bodyPr/>
          <a:lstStyle/>
          <a:p>
            <a:endParaRPr lang="es-CO"/>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txBody>
          <a:bodyPr/>
          <a:lstStyle/>
          <a:p>
            <a:endParaRPr lang="es-CO"/>
          </a:p>
        </p:txBody>
      </p:sp>
      <p:sp>
        <p:nvSpPr>
          <p:cNvPr id="3" name="Shape 1"/>
          <p:cNvSpPr/>
          <p:nvPr/>
        </p:nvSpPr>
        <p:spPr>
          <a:xfrm>
            <a:off x="0" y="0"/>
            <a:ext cx="14630400" cy="8229600"/>
          </a:xfrm>
          <a:prstGeom prst="rect">
            <a:avLst/>
          </a:prstGeom>
          <a:solidFill>
            <a:srgbClr val="FFFFFF"/>
          </a:solidFill>
          <a:ln/>
        </p:spPr>
        <p:txBody>
          <a:bodyPr/>
          <a:lstStyle/>
          <a:p>
            <a:endParaRPr lang="es-CO"/>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txBody>
          <a:bodyPr/>
          <a:lstStyle/>
          <a:p>
            <a:endParaRPr lang="es-CO"/>
          </a:p>
        </p:txBody>
      </p:sp>
      <p:sp>
        <p:nvSpPr>
          <p:cNvPr id="3" name="Shape 1"/>
          <p:cNvSpPr/>
          <p:nvPr/>
        </p:nvSpPr>
        <p:spPr>
          <a:xfrm>
            <a:off x="0" y="0"/>
            <a:ext cx="14630400" cy="8229600"/>
          </a:xfrm>
          <a:prstGeom prst="rect">
            <a:avLst/>
          </a:prstGeom>
          <a:solidFill>
            <a:srgbClr val="FFFFFF"/>
          </a:solidFill>
          <a:ln/>
        </p:spPr>
        <p:txBody>
          <a:bodyPr/>
          <a:lstStyle/>
          <a:p>
            <a:endParaRPr lang="es-CO"/>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txBody>
          <a:bodyPr/>
          <a:lstStyle/>
          <a:p>
            <a:endParaRPr lang="es-CO"/>
          </a:p>
        </p:txBody>
      </p:sp>
      <p:sp>
        <p:nvSpPr>
          <p:cNvPr id="3" name="Shape 1"/>
          <p:cNvSpPr/>
          <p:nvPr/>
        </p:nvSpPr>
        <p:spPr>
          <a:xfrm>
            <a:off x="0" y="0"/>
            <a:ext cx="14630400" cy="8229600"/>
          </a:xfrm>
          <a:prstGeom prst="rect">
            <a:avLst/>
          </a:prstGeom>
          <a:solidFill>
            <a:srgbClr val="FFFFFF"/>
          </a:solidFill>
          <a:ln/>
        </p:spPr>
        <p:txBody>
          <a:bodyPr/>
          <a:lstStyle/>
          <a:p>
            <a:endParaRPr lang="es-CO"/>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txBody>
          <a:bodyPr/>
          <a:lstStyle/>
          <a:p>
            <a:endParaRPr lang="es-CO"/>
          </a:p>
        </p:txBody>
      </p:sp>
      <p:sp>
        <p:nvSpPr>
          <p:cNvPr id="3" name="Shape 1"/>
          <p:cNvSpPr/>
          <p:nvPr/>
        </p:nvSpPr>
        <p:spPr>
          <a:xfrm>
            <a:off x="0" y="0"/>
            <a:ext cx="14630400" cy="8229600"/>
          </a:xfrm>
          <a:prstGeom prst="rect">
            <a:avLst/>
          </a:prstGeom>
          <a:solidFill>
            <a:srgbClr val="FFFFFF"/>
          </a:solidFill>
          <a:ln/>
        </p:spPr>
        <p:txBody>
          <a:bodyPr/>
          <a:lstStyle/>
          <a:p>
            <a:endParaRPr lang="es-CO"/>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txBody>
          <a:bodyPr/>
          <a:lstStyle/>
          <a:p>
            <a:endParaRPr lang="es-CO"/>
          </a:p>
        </p:txBody>
      </p:sp>
      <p:sp>
        <p:nvSpPr>
          <p:cNvPr id="3" name="Shape 1"/>
          <p:cNvSpPr/>
          <p:nvPr/>
        </p:nvSpPr>
        <p:spPr>
          <a:xfrm>
            <a:off x="0" y="0"/>
            <a:ext cx="14630400" cy="8229600"/>
          </a:xfrm>
          <a:prstGeom prst="rect">
            <a:avLst/>
          </a:prstGeom>
          <a:solidFill>
            <a:srgbClr val="FFFFFF"/>
          </a:solidFill>
          <a:ln/>
        </p:spPr>
        <p:txBody>
          <a:bodyPr/>
          <a:lstStyle/>
          <a:p>
            <a:endParaRPr lang="es-CO"/>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txBody>
          <a:bodyPr/>
          <a:lstStyle/>
          <a:p>
            <a:endParaRPr lang="es-CO"/>
          </a:p>
        </p:txBody>
      </p:sp>
      <p:sp>
        <p:nvSpPr>
          <p:cNvPr id="3" name="Shape 1"/>
          <p:cNvSpPr/>
          <p:nvPr/>
        </p:nvSpPr>
        <p:spPr>
          <a:xfrm>
            <a:off x="0" y="0"/>
            <a:ext cx="14630400" cy="8229600"/>
          </a:xfrm>
          <a:prstGeom prst="rect">
            <a:avLst/>
          </a:prstGeom>
          <a:solidFill>
            <a:srgbClr val="FFFFFF"/>
          </a:solidFill>
          <a:ln/>
        </p:spPr>
        <p:txBody>
          <a:bodyPr/>
          <a:lstStyle/>
          <a:p>
            <a:endParaRPr lang="es-CO"/>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svg"/><Relationship Id="rId2" Type="http://schemas.openxmlformats.org/officeDocument/2006/relationships/notesSlide" Target="../notesSlides/notesSlide10.xml"/><Relationship Id="rId1" Type="http://schemas.openxmlformats.org/officeDocument/2006/relationships/slideLayout" Target="../slideLayouts/slideLayout11.xml"/><Relationship Id="rId6" Type="http://schemas.openxmlformats.org/officeDocument/2006/relationships/image" Target="../media/image24.png"/><Relationship Id="rId5" Type="http://schemas.openxmlformats.org/officeDocument/2006/relationships/image" Target="../media/image23.svg"/><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svg"/><Relationship Id="rId3" Type="http://schemas.openxmlformats.org/officeDocument/2006/relationships/image" Target="../media/image6.png"/><Relationship Id="rId7" Type="http://schemas.openxmlformats.org/officeDocument/2006/relationships/image" Target="../media/image10.svg"/><Relationship Id="rId12"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9.png"/><Relationship Id="rId11" Type="http://schemas.openxmlformats.org/officeDocument/2006/relationships/image" Target="../media/image14.svg"/><Relationship Id="rId5" Type="http://schemas.openxmlformats.org/officeDocument/2006/relationships/image" Target="../media/image8.sv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sv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10.xml"/><Relationship Id="rId5" Type="http://schemas.openxmlformats.org/officeDocument/2006/relationships/image" Target="../media/image20.pn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2118836"/>
            <a:ext cx="7556421" cy="1417558"/>
          </a:xfrm>
          <a:prstGeom prst="rect">
            <a:avLst/>
          </a:prstGeom>
          <a:noFill/>
          <a:ln/>
        </p:spPr>
        <p:txBody>
          <a:bodyPr wrap="square" lIns="0" tIns="0" rIns="0" bIns="0" rtlCol="0" anchor="t"/>
          <a:lstStyle/>
          <a:p>
            <a:pPr marL="0" indent="0" algn="l">
              <a:lnSpc>
                <a:spcPts val="5550"/>
              </a:lnSpc>
              <a:buNone/>
            </a:pPr>
            <a:r>
              <a:rPr lang="en-US" sz="4450" b="1" dirty="0">
                <a:solidFill>
                  <a:srgbClr val="000000"/>
                </a:solidFill>
                <a:latin typeface="Inter Bold" pitchFamily="34" charset="0"/>
                <a:ea typeface="Inter Bold" pitchFamily="34" charset="-122"/>
                <a:cs typeface="Inter Bold" pitchFamily="34" charset="-120"/>
              </a:rPr>
              <a:t>Gestión de Proyectos y Diseño</a:t>
            </a:r>
            <a:endParaRPr lang="en-US" sz="4450" dirty="0"/>
          </a:p>
        </p:txBody>
      </p:sp>
      <p:sp>
        <p:nvSpPr>
          <p:cNvPr id="4" name="Text 1"/>
          <p:cNvSpPr/>
          <p:nvPr/>
        </p:nvSpPr>
        <p:spPr>
          <a:xfrm>
            <a:off x="793790" y="3627120"/>
            <a:ext cx="7556421" cy="1417558"/>
          </a:xfrm>
          <a:prstGeom prst="rect">
            <a:avLst/>
          </a:prstGeom>
          <a:noFill/>
          <a:ln/>
        </p:spPr>
        <p:txBody>
          <a:bodyPr wrap="square" lIns="0" tIns="0" rIns="0" bIns="0" rtlCol="0" anchor="t"/>
          <a:lstStyle/>
          <a:p>
            <a:pPr marL="0" indent="0" algn="l">
              <a:lnSpc>
                <a:spcPts val="5550"/>
              </a:lnSpc>
              <a:buNone/>
            </a:pPr>
            <a:r>
              <a:rPr lang="en-US" sz="4450" b="1" dirty="0">
                <a:solidFill>
                  <a:srgbClr val="000000"/>
                </a:solidFill>
                <a:latin typeface="Inter Bold" pitchFamily="34" charset="0"/>
                <a:ea typeface="Inter Bold" pitchFamily="34" charset="-122"/>
                <a:cs typeface="Inter Bold" pitchFamily="34" charset="-120"/>
              </a:rPr>
              <a:t>Método MoSCoW y Design Thinking</a:t>
            </a:r>
            <a:endParaRPr lang="en-US" sz="4450" dirty="0"/>
          </a:p>
        </p:txBody>
      </p:sp>
      <p:sp>
        <p:nvSpPr>
          <p:cNvPr id="5" name="Text 2"/>
          <p:cNvSpPr/>
          <p:nvPr/>
        </p:nvSpPr>
        <p:spPr>
          <a:xfrm>
            <a:off x="793790" y="5384840"/>
            <a:ext cx="7556421" cy="725805"/>
          </a:xfrm>
          <a:prstGeom prst="rect">
            <a:avLst/>
          </a:prstGeom>
          <a:noFill/>
          <a:ln/>
        </p:spPr>
        <p:txBody>
          <a:bodyPr wrap="square" lIns="0" tIns="0" rIns="0" bIns="0" rtlCol="0" anchor="t"/>
          <a:lstStyle/>
          <a:p>
            <a:pPr marL="0" indent="0" algn="l">
              <a:lnSpc>
                <a:spcPts val="2850"/>
              </a:lnSpc>
              <a:buNone/>
            </a:pPr>
            <a:r>
              <a:rPr lang="en-US" sz="1750" b="1" dirty="0">
                <a:solidFill>
                  <a:srgbClr val="272525"/>
                </a:solidFill>
                <a:latin typeface="Inter" pitchFamily="34" charset="0"/>
                <a:ea typeface="Inter" pitchFamily="34" charset="-122"/>
                <a:cs typeface="Inter" pitchFamily="34" charset="-120"/>
              </a:rPr>
              <a:t>Merari Urbano - Diego Alvarado -Thiago Rojas - Esteban Ome </a:t>
            </a:r>
          </a:p>
          <a:p>
            <a:pPr marL="0" indent="0" algn="l">
              <a:lnSpc>
                <a:spcPts val="2850"/>
              </a:lnSpc>
              <a:buNone/>
            </a:pPr>
            <a:r>
              <a:rPr lang="en-US" sz="1750" b="1" dirty="0" err="1">
                <a:solidFill>
                  <a:srgbClr val="272525"/>
                </a:solidFill>
                <a:latin typeface="Inter" pitchFamily="34" charset="0"/>
                <a:ea typeface="Inter" pitchFamily="34" charset="-122"/>
                <a:cs typeface="Inter" pitchFamily="34" charset="-120"/>
              </a:rPr>
              <a:t>Fecha</a:t>
            </a:r>
            <a:r>
              <a:rPr lang="en-US" sz="1750" b="1" dirty="0">
                <a:solidFill>
                  <a:srgbClr val="272525"/>
                </a:solidFill>
                <a:latin typeface="Inter" pitchFamily="34" charset="0"/>
                <a:ea typeface="Inter" pitchFamily="34" charset="-122"/>
                <a:cs typeface="Inter" pitchFamily="34" charset="-120"/>
              </a:rPr>
              <a:t>:</a:t>
            </a:r>
            <a:r>
              <a:rPr lang="en-US" sz="1750" dirty="0">
                <a:solidFill>
                  <a:srgbClr val="272525"/>
                </a:solidFill>
                <a:latin typeface="Inter" pitchFamily="34" charset="0"/>
                <a:ea typeface="Inter" pitchFamily="34" charset="-122"/>
                <a:cs typeface="Inter" pitchFamily="34" charset="-120"/>
              </a:rPr>
              <a:t> 16/02/2026</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240042"/>
          </a:xfrm>
          <a:prstGeom prst="rect">
            <a:avLst/>
          </a:prstGeom>
        </p:spPr>
      </p:pic>
      <p:sp>
        <p:nvSpPr>
          <p:cNvPr id="3" name="Text 0"/>
          <p:cNvSpPr/>
          <p:nvPr/>
        </p:nvSpPr>
        <p:spPr>
          <a:xfrm>
            <a:off x="1132642" y="3107769"/>
            <a:ext cx="8037314" cy="447913"/>
          </a:xfrm>
          <a:prstGeom prst="rect">
            <a:avLst/>
          </a:prstGeom>
          <a:noFill/>
          <a:ln/>
        </p:spPr>
        <p:txBody>
          <a:bodyPr wrap="none" lIns="0" tIns="0" rIns="0" bIns="0" rtlCol="0" anchor="t"/>
          <a:lstStyle/>
          <a:p>
            <a:pPr marL="0" indent="0" algn="l">
              <a:lnSpc>
                <a:spcPts val="3500"/>
              </a:lnSpc>
              <a:buNone/>
            </a:pPr>
            <a:r>
              <a:rPr lang="en-US" sz="2800" b="1" dirty="0">
                <a:solidFill>
                  <a:srgbClr val="000000"/>
                </a:solidFill>
                <a:latin typeface="Inter Bold" pitchFamily="34" charset="0"/>
                <a:ea typeface="Inter Bold" pitchFamily="34" charset="-122"/>
                <a:cs typeface="Inter Bold" pitchFamily="34" charset="-120"/>
              </a:rPr>
              <a:t>Conclusión: Pilares de la Innovación y Gestión</a:t>
            </a:r>
            <a:endParaRPr lang="en-US" sz="2800" dirty="0"/>
          </a:p>
        </p:txBody>
      </p:sp>
      <p:sp>
        <p:nvSpPr>
          <p:cNvPr id="4" name="Text 1"/>
          <p:cNvSpPr/>
          <p:nvPr/>
        </p:nvSpPr>
        <p:spPr>
          <a:xfrm>
            <a:off x="1132642" y="3767971"/>
            <a:ext cx="12365117" cy="513159"/>
          </a:xfrm>
          <a:prstGeom prst="rect">
            <a:avLst/>
          </a:prstGeom>
          <a:noFill/>
          <a:ln/>
        </p:spPr>
        <p:txBody>
          <a:bodyPr wrap="square" lIns="0" tIns="0" rIns="0" bIns="0" rtlCol="0" anchor="t"/>
          <a:lstStyle/>
          <a:p>
            <a:pPr marL="0" indent="0" algn="l">
              <a:lnSpc>
                <a:spcPts val="2000"/>
              </a:lnSpc>
              <a:buNone/>
            </a:pPr>
            <a:r>
              <a:rPr lang="en-US" sz="1400" dirty="0">
                <a:solidFill>
                  <a:srgbClr val="272525"/>
                </a:solidFill>
                <a:latin typeface="Inter" pitchFamily="34" charset="0"/>
                <a:ea typeface="Inter" pitchFamily="34" charset="-122"/>
                <a:cs typeface="Inter" pitchFamily="34" charset="-120"/>
              </a:rPr>
              <a:t>Tanto el método MoSCoW como el Design Thinking son herramientas indispensables en la gestión de proyectos moderna y en la búsqueda de la innovación.</a:t>
            </a:r>
            <a:endParaRPr lang="en-US" sz="1400" dirty="0"/>
          </a:p>
        </p:txBody>
      </p:sp>
      <p:sp>
        <p:nvSpPr>
          <p:cNvPr id="5" name="Shape 2"/>
          <p:cNvSpPr/>
          <p:nvPr/>
        </p:nvSpPr>
        <p:spPr>
          <a:xfrm>
            <a:off x="1132642" y="4440317"/>
            <a:ext cx="6111716" cy="1930718"/>
          </a:xfrm>
          <a:prstGeom prst="roundRect">
            <a:avLst>
              <a:gd name="adj" fmla="val 3898"/>
            </a:avLst>
          </a:prstGeom>
          <a:solidFill>
            <a:srgbClr val="DADBF1"/>
          </a:solidFill>
          <a:ln w="7620">
            <a:solidFill>
              <a:srgbClr val="C0C1D7"/>
            </a:solidFill>
            <a:prstDash val="solid"/>
          </a:ln>
        </p:spPr>
        <p:txBody>
          <a:bodyPr/>
          <a:lstStyle/>
          <a:p>
            <a:endParaRPr lang="es-CO"/>
          </a:p>
        </p:txBody>
      </p:sp>
      <p:sp>
        <p:nvSpPr>
          <p:cNvPr id="6" name="Shape 3"/>
          <p:cNvSpPr/>
          <p:nvPr/>
        </p:nvSpPr>
        <p:spPr>
          <a:xfrm>
            <a:off x="1319451" y="4627126"/>
            <a:ext cx="537567" cy="537567"/>
          </a:xfrm>
          <a:prstGeom prst="roundRect">
            <a:avLst>
              <a:gd name="adj" fmla="val 17008272"/>
            </a:avLst>
          </a:prstGeom>
          <a:solidFill>
            <a:srgbClr val="4950BC"/>
          </a:solidFill>
          <a:ln/>
        </p:spPr>
        <p:txBody>
          <a:bodyPr/>
          <a:lstStyle/>
          <a:p>
            <a:endParaRPr lang="es-CO"/>
          </a:p>
        </p:txBody>
      </p:sp>
      <p:pic>
        <p:nvPicPr>
          <p:cNvPr id="7" name="Image 1"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67326" y="4775002"/>
            <a:ext cx="241816" cy="241816"/>
          </a:xfrm>
          <a:prstGeom prst="rect">
            <a:avLst/>
          </a:prstGeom>
        </p:spPr>
      </p:pic>
      <p:sp>
        <p:nvSpPr>
          <p:cNvPr id="8" name="Text 4"/>
          <p:cNvSpPr/>
          <p:nvPr/>
        </p:nvSpPr>
        <p:spPr>
          <a:xfrm>
            <a:off x="1319451" y="5306258"/>
            <a:ext cx="2240042" cy="279916"/>
          </a:xfrm>
          <a:prstGeom prst="rect">
            <a:avLst/>
          </a:prstGeom>
          <a:noFill/>
          <a:ln/>
        </p:spPr>
        <p:txBody>
          <a:bodyPr wrap="none" lIns="0" tIns="0" rIns="0" bIns="0" rtlCol="0" anchor="t"/>
          <a:lstStyle/>
          <a:p>
            <a:pPr marL="0" indent="0" algn="l">
              <a:lnSpc>
                <a:spcPts val="2200"/>
              </a:lnSpc>
              <a:buNone/>
            </a:pPr>
            <a:r>
              <a:rPr lang="en-US" sz="1750" b="1" dirty="0">
                <a:solidFill>
                  <a:srgbClr val="272525"/>
                </a:solidFill>
                <a:latin typeface="Inter Bold" pitchFamily="34" charset="0"/>
                <a:ea typeface="Inter Bold" pitchFamily="34" charset="-122"/>
                <a:cs typeface="Inter Bold" pitchFamily="34" charset="-120"/>
              </a:rPr>
              <a:t>MoSCoW</a:t>
            </a:r>
            <a:endParaRPr lang="en-US" sz="1750" dirty="0"/>
          </a:p>
        </p:txBody>
      </p:sp>
      <p:sp>
        <p:nvSpPr>
          <p:cNvPr id="9" name="Text 5"/>
          <p:cNvSpPr/>
          <p:nvPr/>
        </p:nvSpPr>
        <p:spPr>
          <a:xfrm>
            <a:off x="1319451" y="5671066"/>
            <a:ext cx="5738098" cy="513159"/>
          </a:xfrm>
          <a:prstGeom prst="rect">
            <a:avLst/>
          </a:prstGeom>
          <a:noFill/>
          <a:ln/>
        </p:spPr>
        <p:txBody>
          <a:bodyPr wrap="square" lIns="0" tIns="0" rIns="0" bIns="0" rtlCol="0" anchor="t"/>
          <a:lstStyle/>
          <a:p>
            <a:pPr marL="0" indent="0" algn="l">
              <a:lnSpc>
                <a:spcPts val="2000"/>
              </a:lnSpc>
              <a:buNone/>
            </a:pPr>
            <a:r>
              <a:rPr lang="en-US" sz="1400" dirty="0">
                <a:solidFill>
                  <a:srgbClr val="272525"/>
                </a:solidFill>
                <a:latin typeface="Inter" pitchFamily="34" charset="0"/>
                <a:ea typeface="Inter" pitchFamily="34" charset="-122"/>
                <a:cs typeface="Inter" pitchFamily="34" charset="-120"/>
              </a:rPr>
              <a:t>Garantiza el enfoque en lo esencial y la entrega de valor crítico, optimizando recursos y tiempo.</a:t>
            </a:r>
            <a:endParaRPr lang="en-US" sz="1400" dirty="0"/>
          </a:p>
        </p:txBody>
      </p:sp>
      <p:sp>
        <p:nvSpPr>
          <p:cNvPr id="10" name="Shape 6"/>
          <p:cNvSpPr/>
          <p:nvPr/>
        </p:nvSpPr>
        <p:spPr>
          <a:xfrm>
            <a:off x="7385923" y="4440317"/>
            <a:ext cx="6111835" cy="1930718"/>
          </a:xfrm>
          <a:prstGeom prst="roundRect">
            <a:avLst>
              <a:gd name="adj" fmla="val 3898"/>
            </a:avLst>
          </a:prstGeom>
          <a:solidFill>
            <a:srgbClr val="DADBF1"/>
          </a:solidFill>
          <a:ln w="7620">
            <a:solidFill>
              <a:srgbClr val="C0C1D7"/>
            </a:solidFill>
            <a:prstDash val="solid"/>
          </a:ln>
        </p:spPr>
        <p:txBody>
          <a:bodyPr/>
          <a:lstStyle/>
          <a:p>
            <a:endParaRPr lang="es-CO"/>
          </a:p>
        </p:txBody>
      </p:sp>
      <p:sp>
        <p:nvSpPr>
          <p:cNvPr id="11" name="Shape 7"/>
          <p:cNvSpPr/>
          <p:nvPr/>
        </p:nvSpPr>
        <p:spPr>
          <a:xfrm>
            <a:off x="7572732" y="4627126"/>
            <a:ext cx="537567" cy="537567"/>
          </a:xfrm>
          <a:prstGeom prst="roundRect">
            <a:avLst>
              <a:gd name="adj" fmla="val 17008272"/>
            </a:avLst>
          </a:prstGeom>
          <a:solidFill>
            <a:srgbClr val="4950BC"/>
          </a:solidFill>
          <a:ln/>
        </p:spPr>
        <p:txBody>
          <a:bodyPr/>
          <a:lstStyle/>
          <a:p>
            <a:endParaRPr lang="es-CO"/>
          </a:p>
        </p:txBody>
      </p:sp>
      <p:pic>
        <p:nvPicPr>
          <p:cNvPr id="12" name="Image 2" descr="preencoded.png"/>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720608" y="4775002"/>
            <a:ext cx="241816" cy="241816"/>
          </a:xfrm>
          <a:prstGeom prst="rect">
            <a:avLst/>
          </a:prstGeom>
        </p:spPr>
      </p:pic>
      <p:sp>
        <p:nvSpPr>
          <p:cNvPr id="13" name="Text 8"/>
          <p:cNvSpPr/>
          <p:nvPr/>
        </p:nvSpPr>
        <p:spPr>
          <a:xfrm>
            <a:off x="7572732" y="5306258"/>
            <a:ext cx="2240042" cy="279916"/>
          </a:xfrm>
          <a:prstGeom prst="rect">
            <a:avLst/>
          </a:prstGeom>
          <a:noFill/>
          <a:ln/>
        </p:spPr>
        <p:txBody>
          <a:bodyPr wrap="none" lIns="0" tIns="0" rIns="0" bIns="0" rtlCol="0" anchor="t"/>
          <a:lstStyle/>
          <a:p>
            <a:pPr marL="0" indent="0" algn="l">
              <a:lnSpc>
                <a:spcPts val="2200"/>
              </a:lnSpc>
              <a:buNone/>
            </a:pPr>
            <a:r>
              <a:rPr lang="en-US" sz="1750" b="1" dirty="0">
                <a:solidFill>
                  <a:srgbClr val="272525"/>
                </a:solidFill>
                <a:latin typeface="Inter Bold" pitchFamily="34" charset="0"/>
                <a:ea typeface="Inter Bold" pitchFamily="34" charset="-122"/>
                <a:cs typeface="Inter Bold" pitchFamily="34" charset="-120"/>
              </a:rPr>
              <a:t>Design Thinking</a:t>
            </a:r>
            <a:endParaRPr lang="en-US" sz="1750" dirty="0"/>
          </a:p>
        </p:txBody>
      </p:sp>
      <p:sp>
        <p:nvSpPr>
          <p:cNvPr id="14" name="Text 9"/>
          <p:cNvSpPr/>
          <p:nvPr/>
        </p:nvSpPr>
        <p:spPr>
          <a:xfrm>
            <a:off x="7572732" y="5671066"/>
            <a:ext cx="5738217" cy="513159"/>
          </a:xfrm>
          <a:prstGeom prst="rect">
            <a:avLst/>
          </a:prstGeom>
          <a:noFill/>
          <a:ln/>
        </p:spPr>
        <p:txBody>
          <a:bodyPr wrap="square" lIns="0" tIns="0" rIns="0" bIns="0" rtlCol="0" anchor="t"/>
          <a:lstStyle/>
          <a:p>
            <a:pPr marL="0" indent="0" algn="l">
              <a:lnSpc>
                <a:spcPts val="2000"/>
              </a:lnSpc>
              <a:buNone/>
            </a:pPr>
            <a:r>
              <a:rPr lang="en-US" sz="1400" dirty="0">
                <a:solidFill>
                  <a:srgbClr val="272525"/>
                </a:solidFill>
                <a:latin typeface="Inter" pitchFamily="34" charset="0"/>
                <a:ea typeface="Inter" pitchFamily="34" charset="-122"/>
                <a:cs typeface="Inter" pitchFamily="34" charset="-120"/>
              </a:rPr>
              <a:t>Impulsa la creatividad y la resolución de problemas desde una perspectiva humana, creando soluciones realmente útiles.</a:t>
            </a:r>
            <a:endParaRPr lang="en-US" sz="1400" dirty="0"/>
          </a:p>
        </p:txBody>
      </p:sp>
      <p:sp>
        <p:nvSpPr>
          <p:cNvPr id="15" name="Text 10"/>
          <p:cNvSpPr/>
          <p:nvPr/>
        </p:nvSpPr>
        <p:spPr>
          <a:xfrm>
            <a:off x="1401366" y="6689408"/>
            <a:ext cx="12096393" cy="513159"/>
          </a:xfrm>
          <a:prstGeom prst="rect">
            <a:avLst/>
          </a:prstGeom>
          <a:noFill/>
          <a:ln/>
        </p:spPr>
        <p:txBody>
          <a:bodyPr wrap="square" lIns="0" tIns="0" rIns="0" bIns="0" rtlCol="0" anchor="t"/>
          <a:lstStyle/>
          <a:p>
            <a:pPr marL="0" indent="0" algn="l">
              <a:lnSpc>
                <a:spcPts val="2000"/>
              </a:lnSpc>
              <a:buNone/>
            </a:pPr>
            <a:r>
              <a:rPr lang="en-US" sz="1400" dirty="0">
                <a:solidFill>
                  <a:srgbClr val="272525"/>
                </a:solidFill>
                <a:latin typeface="Inter" pitchFamily="34" charset="0"/>
                <a:ea typeface="Inter" pitchFamily="34" charset="-122"/>
                <a:cs typeface="Inter" pitchFamily="34" charset="-120"/>
              </a:rPr>
              <a:t>"Al combinar la empatía del Design Thinking con la disciplina de priorización de MoSCoW, los proyectos no solo cumplen sus objetivos, sino que también superan las expectativas de los usuarios."</a:t>
            </a:r>
            <a:endParaRPr lang="en-US" sz="1400" dirty="0"/>
          </a:p>
        </p:txBody>
      </p:sp>
      <p:sp>
        <p:nvSpPr>
          <p:cNvPr id="16" name="Shape 11"/>
          <p:cNvSpPr/>
          <p:nvPr/>
        </p:nvSpPr>
        <p:spPr>
          <a:xfrm>
            <a:off x="1132642" y="6530221"/>
            <a:ext cx="22860" cy="831532"/>
          </a:xfrm>
          <a:prstGeom prst="rect">
            <a:avLst/>
          </a:prstGeom>
          <a:solidFill>
            <a:srgbClr val="4950BC"/>
          </a:solidFill>
          <a:ln/>
        </p:spPr>
        <p:txBody>
          <a:bodyPr/>
          <a:lstStyle/>
          <a:p>
            <a:endParaRPr lang="es-CO"/>
          </a:p>
        </p:txBody>
      </p:sp>
      <p:sp>
        <p:nvSpPr>
          <p:cNvPr id="17" name="CuadroTexto 16">
            <a:extLst>
              <a:ext uri="{FF2B5EF4-FFF2-40B4-BE49-F238E27FC236}">
                <a16:creationId xmlns:a16="http://schemas.microsoft.com/office/drawing/2014/main" id="{F1977FEF-9412-1895-0D37-BD26238CCD46}"/>
              </a:ext>
            </a:extLst>
          </p:cNvPr>
          <p:cNvSpPr txBox="1"/>
          <p:nvPr/>
        </p:nvSpPr>
        <p:spPr>
          <a:xfrm>
            <a:off x="12745843" y="7649736"/>
            <a:ext cx="1884557" cy="579863"/>
          </a:xfrm>
          <a:prstGeom prst="rect">
            <a:avLst/>
          </a:prstGeom>
          <a:solidFill>
            <a:srgbClr val="FFFFFF"/>
          </a:solidFill>
        </p:spPr>
        <p:txBody>
          <a:bodyPr wrap="square" rtlCol="0">
            <a:spAutoFit/>
          </a:bodyPr>
          <a:lstStyle/>
          <a:p>
            <a:endParaRPr lang="es-CO"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3" name="Text 1"/>
          <p:cNvSpPr/>
          <p:nvPr/>
        </p:nvSpPr>
        <p:spPr>
          <a:xfrm>
            <a:off x="1400175" y="1022390"/>
            <a:ext cx="721995" cy="197406"/>
          </a:xfrm>
          <a:prstGeom prst="rect">
            <a:avLst/>
          </a:prstGeom>
          <a:noFill/>
          <a:ln/>
        </p:spPr>
        <p:txBody>
          <a:bodyPr wrap="none" lIns="0" tIns="0" rIns="0" bIns="0" rtlCol="0" anchor="t"/>
          <a:lstStyle/>
          <a:p>
            <a:pPr marL="0" indent="0" algn="l">
              <a:lnSpc>
                <a:spcPts val="1550"/>
              </a:lnSpc>
              <a:buNone/>
            </a:pPr>
            <a:endParaRPr lang="en-US" sz="1050" dirty="0"/>
          </a:p>
        </p:txBody>
      </p:sp>
      <p:sp>
        <p:nvSpPr>
          <p:cNvPr id="4" name="Text 2"/>
          <p:cNvSpPr/>
          <p:nvPr/>
        </p:nvSpPr>
        <p:spPr>
          <a:xfrm>
            <a:off x="1295519" y="1325642"/>
            <a:ext cx="7103388" cy="436126"/>
          </a:xfrm>
          <a:prstGeom prst="rect">
            <a:avLst/>
          </a:prstGeom>
          <a:noFill/>
          <a:ln/>
        </p:spPr>
        <p:txBody>
          <a:bodyPr wrap="none" lIns="0" tIns="0" rIns="0" bIns="0" rtlCol="0" anchor="t"/>
          <a:lstStyle/>
          <a:p>
            <a:pPr marL="0" indent="0" algn="l">
              <a:lnSpc>
                <a:spcPts val="3400"/>
              </a:lnSpc>
              <a:buNone/>
            </a:pPr>
            <a:r>
              <a:rPr lang="en-US" sz="2700" b="1" dirty="0">
                <a:solidFill>
                  <a:srgbClr val="000000"/>
                </a:solidFill>
                <a:latin typeface="Inter Bold" pitchFamily="34" charset="0"/>
                <a:ea typeface="Inter Bold" pitchFamily="34" charset="-122"/>
                <a:cs typeface="Inter Bold" pitchFamily="34" charset="-120"/>
              </a:rPr>
              <a:t>El Método MoSCoW: Priorización Esencial</a:t>
            </a:r>
            <a:endParaRPr lang="en-US" sz="2700" dirty="0"/>
          </a:p>
        </p:txBody>
      </p:sp>
      <p:sp>
        <p:nvSpPr>
          <p:cNvPr id="5" name="Text 3"/>
          <p:cNvSpPr/>
          <p:nvPr/>
        </p:nvSpPr>
        <p:spPr>
          <a:xfrm>
            <a:off x="1295519" y="1962983"/>
            <a:ext cx="12039243" cy="493633"/>
          </a:xfrm>
          <a:prstGeom prst="rect">
            <a:avLst/>
          </a:prstGeom>
          <a:noFill/>
          <a:ln/>
        </p:spPr>
        <p:txBody>
          <a:bodyPr wrap="square" lIns="0" tIns="0" rIns="0" bIns="0" rtlCol="0" anchor="t"/>
          <a:lstStyle/>
          <a:p>
            <a:pPr marL="0" indent="0" algn="l">
              <a:lnSpc>
                <a:spcPts val="1900"/>
              </a:lnSpc>
              <a:buNone/>
            </a:pPr>
            <a:r>
              <a:rPr lang="en-US" sz="1350" dirty="0">
                <a:solidFill>
                  <a:srgbClr val="272525"/>
                </a:solidFill>
                <a:latin typeface="Inter" pitchFamily="34" charset="0"/>
                <a:ea typeface="Inter" pitchFamily="34" charset="-122"/>
                <a:cs typeface="Inter" pitchFamily="34" charset="-120"/>
              </a:rPr>
              <a:t>El método MoSCoW es una técnica de priorización de requisitos en la gestión de proyectos, especialmente útil en metodologías ágiles. Su nombre proviene de la categorización de los elementos en Must Have, Should Have, Could Have y Won't Have.</a:t>
            </a:r>
            <a:endParaRPr lang="en-US" sz="1350" dirty="0"/>
          </a:p>
        </p:txBody>
      </p:sp>
      <p:pic>
        <p:nvPicPr>
          <p:cNvPr id="6" name="Image 0" descr="preencoded.png"/>
          <p:cNvPicPr>
            <a:picLocks noChangeAspect="1"/>
          </p:cNvPicPr>
          <p:nvPr/>
        </p:nvPicPr>
        <p:blipFill>
          <a:blip r:embed="rId3"/>
          <a:stretch>
            <a:fillRect/>
          </a:stretch>
        </p:blipFill>
        <p:spPr>
          <a:xfrm>
            <a:off x="1295519" y="2758559"/>
            <a:ext cx="7676555" cy="4349948"/>
          </a:xfrm>
          <a:prstGeom prst="rect">
            <a:avLst/>
          </a:prstGeom>
        </p:spPr>
      </p:pic>
      <p:sp>
        <p:nvSpPr>
          <p:cNvPr id="7" name="Text 4"/>
          <p:cNvSpPr/>
          <p:nvPr/>
        </p:nvSpPr>
        <p:spPr>
          <a:xfrm>
            <a:off x="9405223" y="3054429"/>
            <a:ext cx="2617232" cy="327065"/>
          </a:xfrm>
          <a:prstGeom prst="rect">
            <a:avLst/>
          </a:prstGeom>
          <a:noFill/>
          <a:ln/>
        </p:spPr>
        <p:txBody>
          <a:bodyPr wrap="none" lIns="0" tIns="0" rIns="0" bIns="0" rtlCol="0" anchor="t"/>
          <a:lstStyle/>
          <a:p>
            <a:pPr marL="0" indent="0" algn="l">
              <a:lnSpc>
                <a:spcPts val="2550"/>
              </a:lnSpc>
              <a:buNone/>
            </a:pPr>
            <a:r>
              <a:rPr lang="en-US" sz="2050" b="1" dirty="0">
                <a:solidFill>
                  <a:srgbClr val="000000"/>
                </a:solidFill>
                <a:latin typeface="Inter Bold" pitchFamily="34" charset="0"/>
                <a:ea typeface="Inter Bold" pitchFamily="34" charset="-122"/>
                <a:cs typeface="Inter Bold" pitchFamily="34" charset="-120"/>
              </a:rPr>
              <a:t>Origen y Contexto</a:t>
            </a:r>
            <a:endParaRPr lang="en-US" sz="2050" dirty="0"/>
          </a:p>
        </p:txBody>
      </p:sp>
      <p:sp>
        <p:nvSpPr>
          <p:cNvPr id="8" name="Text 5"/>
          <p:cNvSpPr/>
          <p:nvPr/>
        </p:nvSpPr>
        <p:spPr>
          <a:xfrm>
            <a:off x="9405223" y="3515677"/>
            <a:ext cx="3937040" cy="1480899"/>
          </a:xfrm>
          <a:prstGeom prst="rect">
            <a:avLst/>
          </a:prstGeom>
          <a:noFill/>
          <a:ln/>
        </p:spPr>
        <p:txBody>
          <a:bodyPr wrap="square" lIns="0" tIns="0" rIns="0" bIns="0" rtlCol="0" anchor="t"/>
          <a:lstStyle/>
          <a:p>
            <a:pPr marL="0" indent="0" algn="l">
              <a:lnSpc>
                <a:spcPts val="1900"/>
              </a:lnSpc>
              <a:buNone/>
            </a:pPr>
            <a:r>
              <a:rPr lang="en-US" sz="1350" dirty="0">
                <a:solidFill>
                  <a:srgbClr val="272525"/>
                </a:solidFill>
                <a:latin typeface="Inter" pitchFamily="34" charset="0"/>
                <a:ea typeface="Inter" pitchFamily="34" charset="-122"/>
                <a:cs typeface="Inter" pitchFamily="34" charset="-120"/>
              </a:rPr>
              <a:t>Desarrollado en la década de 1990 por Dai Clegg para Dynamic Systems Development Method (DSDM), se utiliza para ayudar a los stakeholders a entender el impacto de la priorización. Su simplicidad lo hace adaptable a diversos tipos de proyectos.</a:t>
            </a:r>
            <a:endParaRPr lang="en-US" sz="1350" dirty="0"/>
          </a:p>
        </p:txBody>
      </p:sp>
      <p:sp>
        <p:nvSpPr>
          <p:cNvPr id="9" name="Text 6"/>
          <p:cNvSpPr/>
          <p:nvPr/>
        </p:nvSpPr>
        <p:spPr>
          <a:xfrm>
            <a:off x="9405223" y="5130760"/>
            <a:ext cx="2617232" cy="327065"/>
          </a:xfrm>
          <a:prstGeom prst="rect">
            <a:avLst/>
          </a:prstGeom>
          <a:noFill/>
          <a:ln/>
        </p:spPr>
        <p:txBody>
          <a:bodyPr wrap="none" lIns="0" tIns="0" rIns="0" bIns="0" rtlCol="0" anchor="t"/>
          <a:lstStyle/>
          <a:p>
            <a:pPr marL="0" indent="0" algn="l">
              <a:lnSpc>
                <a:spcPts val="2550"/>
              </a:lnSpc>
              <a:buNone/>
            </a:pPr>
            <a:r>
              <a:rPr lang="en-US" sz="2050" b="1" dirty="0">
                <a:solidFill>
                  <a:srgbClr val="000000"/>
                </a:solidFill>
                <a:latin typeface="Inter Bold" pitchFamily="34" charset="0"/>
                <a:ea typeface="Inter Bold" pitchFamily="34" charset="-122"/>
                <a:cs typeface="Inter Bold" pitchFamily="34" charset="-120"/>
              </a:rPr>
              <a:t>¿Para Qué Sirve?</a:t>
            </a:r>
            <a:endParaRPr lang="en-US" sz="2050" dirty="0"/>
          </a:p>
        </p:txBody>
      </p:sp>
      <p:sp>
        <p:nvSpPr>
          <p:cNvPr id="10" name="Text 7"/>
          <p:cNvSpPr/>
          <p:nvPr/>
        </p:nvSpPr>
        <p:spPr>
          <a:xfrm>
            <a:off x="9405223" y="5592008"/>
            <a:ext cx="3937040" cy="1234083"/>
          </a:xfrm>
          <a:prstGeom prst="rect">
            <a:avLst/>
          </a:prstGeom>
          <a:noFill/>
          <a:ln/>
        </p:spPr>
        <p:txBody>
          <a:bodyPr wrap="square" lIns="0" tIns="0" rIns="0" bIns="0" rtlCol="0" anchor="t"/>
          <a:lstStyle/>
          <a:p>
            <a:pPr marL="0" indent="0" algn="l">
              <a:lnSpc>
                <a:spcPts val="1900"/>
              </a:lnSpc>
              <a:buNone/>
            </a:pPr>
            <a:r>
              <a:rPr lang="en-US" sz="1350" dirty="0">
                <a:solidFill>
                  <a:srgbClr val="272525"/>
                </a:solidFill>
                <a:latin typeface="Inter" pitchFamily="34" charset="0"/>
                <a:ea typeface="Inter" pitchFamily="34" charset="-122"/>
                <a:cs typeface="Inter" pitchFamily="34" charset="-120"/>
              </a:rPr>
              <a:t>Facilita la toma de decisiones sobre qué funcionalidades incluir en un producto o sistema, asegurando que los recursos se centren en lo más crítico para el éxito del proyecto y el valor para el usuario.</a:t>
            </a:r>
            <a:endParaRPr lang="en-US" sz="1350" dirty="0"/>
          </a:p>
        </p:txBody>
      </p:sp>
      <p:sp>
        <p:nvSpPr>
          <p:cNvPr id="11" name="CuadroTexto 10">
            <a:extLst>
              <a:ext uri="{FF2B5EF4-FFF2-40B4-BE49-F238E27FC236}">
                <a16:creationId xmlns:a16="http://schemas.microsoft.com/office/drawing/2014/main" id="{FF4358CC-B6EF-DE6F-760F-7AA252D09283}"/>
              </a:ext>
            </a:extLst>
          </p:cNvPr>
          <p:cNvSpPr txBox="1"/>
          <p:nvPr/>
        </p:nvSpPr>
        <p:spPr>
          <a:xfrm>
            <a:off x="12745843" y="7649736"/>
            <a:ext cx="1884557" cy="579863"/>
          </a:xfrm>
          <a:prstGeom prst="rect">
            <a:avLst/>
          </a:prstGeom>
          <a:solidFill>
            <a:srgbClr val="FFFFFF"/>
          </a:solidFill>
        </p:spPr>
        <p:txBody>
          <a:bodyPr wrap="square" rtlCol="0">
            <a:spAutoFit/>
          </a:bodyPr>
          <a:lstStyle/>
          <a:p>
            <a:endParaRPr lang="es-CO"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075" y="624483"/>
            <a:ext cx="8439150" cy="566499"/>
          </a:xfrm>
          <a:prstGeom prst="rect">
            <a:avLst/>
          </a:prstGeom>
          <a:noFill/>
          <a:ln/>
        </p:spPr>
        <p:txBody>
          <a:bodyPr wrap="none" lIns="0" tIns="0" rIns="0" bIns="0" rtlCol="0" anchor="t"/>
          <a:lstStyle/>
          <a:p>
            <a:pPr marL="0" indent="0" algn="l">
              <a:lnSpc>
                <a:spcPts val="4450"/>
              </a:lnSpc>
              <a:buNone/>
            </a:pPr>
            <a:r>
              <a:rPr lang="en-US" sz="3550" b="1" dirty="0">
                <a:solidFill>
                  <a:srgbClr val="000000"/>
                </a:solidFill>
                <a:latin typeface="Inter Bold" pitchFamily="34" charset="0"/>
                <a:ea typeface="Inter Bold" pitchFamily="34" charset="-122"/>
                <a:cs typeface="Inter Bold" pitchFamily="34" charset="-120"/>
              </a:rPr>
              <a:t>Las Categorías de MoSCoW en Detalle</a:t>
            </a:r>
            <a:endParaRPr lang="en-US" sz="3550" dirty="0"/>
          </a:p>
        </p:txBody>
      </p:sp>
      <p:sp>
        <p:nvSpPr>
          <p:cNvPr id="3" name="Text 1"/>
          <p:cNvSpPr/>
          <p:nvPr/>
        </p:nvSpPr>
        <p:spPr>
          <a:xfrm>
            <a:off x="793075" y="1643777"/>
            <a:ext cx="13044249" cy="362307"/>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Cada categoría representa un nivel diferente de importancia y urgencia para los requisitos del proyecto.</a:t>
            </a:r>
            <a:endParaRPr lang="en-US" sz="1750" dirty="0"/>
          </a:p>
        </p:txBody>
      </p:sp>
      <p:sp>
        <p:nvSpPr>
          <p:cNvPr id="4" name="Shape 2"/>
          <p:cNvSpPr/>
          <p:nvPr/>
        </p:nvSpPr>
        <p:spPr>
          <a:xfrm>
            <a:off x="793075" y="2600682"/>
            <a:ext cx="6408896" cy="2400181"/>
          </a:xfrm>
          <a:prstGeom prst="roundRect">
            <a:avLst>
              <a:gd name="adj" fmla="val 6096"/>
            </a:avLst>
          </a:prstGeom>
          <a:solidFill>
            <a:srgbClr val="FFFFFF"/>
          </a:solidFill>
          <a:ln/>
        </p:spPr>
        <p:txBody>
          <a:bodyPr/>
          <a:lstStyle/>
          <a:p>
            <a:endParaRPr lang="es-CO"/>
          </a:p>
        </p:txBody>
      </p:sp>
      <p:sp>
        <p:nvSpPr>
          <p:cNvPr id="5" name="Shape 3"/>
          <p:cNvSpPr/>
          <p:nvPr/>
        </p:nvSpPr>
        <p:spPr>
          <a:xfrm>
            <a:off x="793075" y="2570202"/>
            <a:ext cx="6408896" cy="121920"/>
          </a:xfrm>
          <a:prstGeom prst="roundRect">
            <a:avLst>
              <a:gd name="adj" fmla="val 78068"/>
            </a:avLst>
          </a:prstGeom>
          <a:solidFill>
            <a:srgbClr val="4950BC"/>
          </a:solidFill>
          <a:ln/>
        </p:spPr>
        <p:txBody>
          <a:bodyPr/>
          <a:lstStyle/>
          <a:p>
            <a:endParaRPr lang="es-CO"/>
          </a:p>
        </p:txBody>
      </p:sp>
      <p:sp>
        <p:nvSpPr>
          <p:cNvPr id="6" name="Shape 4"/>
          <p:cNvSpPr/>
          <p:nvPr/>
        </p:nvSpPr>
        <p:spPr>
          <a:xfrm>
            <a:off x="3657600" y="2260759"/>
            <a:ext cx="679847" cy="679847"/>
          </a:xfrm>
          <a:prstGeom prst="roundRect">
            <a:avLst>
              <a:gd name="adj" fmla="val 134501"/>
            </a:avLst>
          </a:prstGeom>
          <a:solidFill>
            <a:srgbClr val="4950BC"/>
          </a:solidFill>
          <a:ln/>
        </p:spPr>
        <p:txBody>
          <a:bodyPr/>
          <a:lstStyle/>
          <a:p>
            <a:endParaRPr lang="es-CO"/>
          </a:p>
        </p:txBody>
      </p:sp>
      <p:sp>
        <p:nvSpPr>
          <p:cNvPr id="7" name="Text 5"/>
          <p:cNvSpPr/>
          <p:nvPr/>
        </p:nvSpPr>
        <p:spPr>
          <a:xfrm>
            <a:off x="3861554" y="2430661"/>
            <a:ext cx="271939" cy="339923"/>
          </a:xfrm>
          <a:prstGeom prst="rect">
            <a:avLst/>
          </a:prstGeom>
          <a:noFill/>
          <a:ln/>
        </p:spPr>
        <p:txBody>
          <a:bodyPr wrap="none" lIns="0" tIns="0" rIns="0" bIns="0" rtlCol="0" anchor="t"/>
          <a:lstStyle/>
          <a:p>
            <a:pPr marL="0" indent="0" algn="l">
              <a:lnSpc>
                <a:spcPts val="3400"/>
              </a:lnSpc>
              <a:buNone/>
            </a:pPr>
            <a:r>
              <a:rPr lang="en-US" sz="2100" b="1" dirty="0">
                <a:solidFill>
                  <a:srgbClr val="FFFFFF"/>
                </a:solidFill>
                <a:latin typeface="Inter Bold" pitchFamily="34" charset="0"/>
                <a:ea typeface="Inter Bold" pitchFamily="34" charset="-122"/>
                <a:cs typeface="Inter Bold" pitchFamily="34" charset="-120"/>
              </a:rPr>
              <a:t>1</a:t>
            </a:r>
            <a:endParaRPr lang="en-US" sz="2100" dirty="0"/>
          </a:p>
        </p:txBody>
      </p:sp>
      <p:sp>
        <p:nvSpPr>
          <p:cNvPr id="8" name="Text 6"/>
          <p:cNvSpPr/>
          <p:nvPr/>
        </p:nvSpPr>
        <p:spPr>
          <a:xfrm>
            <a:off x="1050131" y="3167182"/>
            <a:ext cx="2832616" cy="353973"/>
          </a:xfrm>
          <a:prstGeom prst="rect">
            <a:avLst/>
          </a:prstGeom>
          <a:noFill/>
          <a:ln/>
        </p:spPr>
        <p:txBody>
          <a:bodyPr wrap="none" lIns="0" tIns="0" rIns="0" bIns="0" rtlCol="0" anchor="t"/>
          <a:lstStyle/>
          <a:p>
            <a:pPr marL="0" indent="0" algn="l">
              <a:lnSpc>
                <a:spcPts val="2750"/>
              </a:lnSpc>
              <a:buNone/>
            </a:pPr>
            <a:r>
              <a:rPr lang="en-US" sz="2200" b="1" dirty="0">
                <a:solidFill>
                  <a:srgbClr val="272525"/>
                </a:solidFill>
                <a:latin typeface="Inter Bold" pitchFamily="34" charset="0"/>
                <a:ea typeface="Inter Bold" pitchFamily="34" charset="-122"/>
                <a:cs typeface="Inter Bold" pitchFamily="34" charset="-120"/>
              </a:rPr>
              <a:t>Must Have</a:t>
            </a:r>
            <a:endParaRPr lang="en-US" sz="2200" dirty="0"/>
          </a:p>
        </p:txBody>
      </p:sp>
      <p:sp>
        <p:nvSpPr>
          <p:cNvPr id="9" name="Text 7"/>
          <p:cNvSpPr/>
          <p:nvPr/>
        </p:nvSpPr>
        <p:spPr>
          <a:xfrm>
            <a:off x="1050131" y="3656886"/>
            <a:ext cx="5894784" cy="724614"/>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Requisitos </a:t>
            </a:r>
            <a:r>
              <a:rPr lang="en-US" sz="1750" b="1" dirty="0">
                <a:solidFill>
                  <a:srgbClr val="272525"/>
                </a:solidFill>
                <a:latin typeface="Inter" pitchFamily="34" charset="0"/>
                <a:ea typeface="Inter" pitchFamily="34" charset="-122"/>
                <a:cs typeface="Inter" pitchFamily="34" charset="-120"/>
              </a:rPr>
              <a:t>obligatorios</a:t>
            </a:r>
            <a:r>
              <a:rPr lang="en-US" sz="1750" dirty="0">
                <a:solidFill>
                  <a:srgbClr val="272525"/>
                </a:solidFill>
                <a:latin typeface="Inter" pitchFamily="34" charset="0"/>
                <a:ea typeface="Inter" pitchFamily="34" charset="-122"/>
                <a:cs typeface="Inter" pitchFamily="34" charset="-120"/>
              </a:rPr>
              <a:t> para que el proyecto funcione.</a:t>
            </a:r>
            <a:endParaRPr lang="en-US" sz="1750" dirty="0"/>
          </a:p>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Sin ellos, el producto no es viable.</a:t>
            </a:r>
            <a:endParaRPr lang="en-US" sz="1750" dirty="0"/>
          </a:p>
        </p:txBody>
      </p:sp>
      <p:sp>
        <p:nvSpPr>
          <p:cNvPr id="10" name="Shape 8"/>
          <p:cNvSpPr/>
          <p:nvPr/>
        </p:nvSpPr>
        <p:spPr>
          <a:xfrm>
            <a:off x="7428309" y="2600682"/>
            <a:ext cx="6409015" cy="2400181"/>
          </a:xfrm>
          <a:prstGeom prst="roundRect">
            <a:avLst>
              <a:gd name="adj" fmla="val 6096"/>
            </a:avLst>
          </a:prstGeom>
          <a:solidFill>
            <a:srgbClr val="FFFFFF"/>
          </a:solidFill>
          <a:ln/>
        </p:spPr>
        <p:txBody>
          <a:bodyPr/>
          <a:lstStyle/>
          <a:p>
            <a:endParaRPr lang="es-CO"/>
          </a:p>
        </p:txBody>
      </p:sp>
      <p:sp>
        <p:nvSpPr>
          <p:cNvPr id="11" name="Shape 9"/>
          <p:cNvSpPr/>
          <p:nvPr/>
        </p:nvSpPr>
        <p:spPr>
          <a:xfrm>
            <a:off x="7428309" y="2570202"/>
            <a:ext cx="6409015" cy="121920"/>
          </a:xfrm>
          <a:prstGeom prst="roundRect">
            <a:avLst>
              <a:gd name="adj" fmla="val 78068"/>
            </a:avLst>
          </a:prstGeom>
          <a:solidFill>
            <a:srgbClr val="4950BC"/>
          </a:solidFill>
          <a:ln/>
        </p:spPr>
        <p:txBody>
          <a:bodyPr/>
          <a:lstStyle/>
          <a:p>
            <a:endParaRPr lang="es-CO"/>
          </a:p>
        </p:txBody>
      </p:sp>
      <p:sp>
        <p:nvSpPr>
          <p:cNvPr id="12" name="Shape 10"/>
          <p:cNvSpPr/>
          <p:nvPr/>
        </p:nvSpPr>
        <p:spPr>
          <a:xfrm>
            <a:off x="10292834" y="2260759"/>
            <a:ext cx="679847" cy="679847"/>
          </a:xfrm>
          <a:prstGeom prst="roundRect">
            <a:avLst>
              <a:gd name="adj" fmla="val 134501"/>
            </a:avLst>
          </a:prstGeom>
          <a:solidFill>
            <a:srgbClr val="4950BC"/>
          </a:solidFill>
          <a:ln/>
        </p:spPr>
        <p:txBody>
          <a:bodyPr/>
          <a:lstStyle/>
          <a:p>
            <a:endParaRPr lang="es-CO"/>
          </a:p>
        </p:txBody>
      </p:sp>
      <p:sp>
        <p:nvSpPr>
          <p:cNvPr id="13" name="Text 11"/>
          <p:cNvSpPr/>
          <p:nvPr/>
        </p:nvSpPr>
        <p:spPr>
          <a:xfrm>
            <a:off x="10496788" y="2430661"/>
            <a:ext cx="271939" cy="339923"/>
          </a:xfrm>
          <a:prstGeom prst="rect">
            <a:avLst/>
          </a:prstGeom>
          <a:noFill/>
          <a:ln/>
        </p:spPr>
        <p:txBody>
          <a:bodyPr wrap="none" lIns="0" tIns="0" rIns="0" bIns="0" rtlCol="0" anchor="t"/>
          <a:lstStyle/>
          <a:p>
            <a:pPr marL="0" indent="0" algn="l">
              <a:lnSpc>
                <a:spcPts val="3400"/>
              </a:lnSpc>
              <a:buNone/>
            </a:pPr>
            <a:r>
              <a:rPr lang="en-US" sz="2100" b="1" dirty="0">
                <a:solidFill>
                  <a:srgbClr val="FFFFFF"/>
                </a:solidFill>
                <a:latin typeface="Inter Bold" pitchFamily="34" charset="0"/>
                <a:ea typeface="Inter Bold" pitchFamily="34" charset="-122"/>
                <a:cs typeface="Inter Bold" pitchFamily="34" charset="-120"/>
              </a:rPr>
              <a:t>2</a:t>
            </a:r>
            <a:endParaRPr lang="en-US" sz="2100" dirty="0"/>
          </a:p>
        </p:txBody>
      </p:sp>
      <p:sp>
        <p:nvSpPr>
          <p:cNvPr id="14" name="Text 12"/>
          <p:cNvSpPr/>
          <p:nvPr/>
        </p:nvSpPr>
        <p:spPr>
          <a:xfrm>
            <a:off x="7685365" y="3167182"/>
            <a:ext cx="2832616" cy="353973"/>
          </a:xfrm>
          <a:prstGeom prst="rect">
            <a:avLst/>
          </a:prstGeom>
          <a:noFill/>
          <a:ln/>
        </p:spPr>
        <p:txBody>
          <a:bodyPr wrap="none" lIns="0" tIns="0" rIns="0" bIns="0" rtlCol="0" anchor="t"/>
          <a:lstStyle/>
          <a:p>
            <a:pPr marL="0" indent="0" algn="l">
              <a:lnSpc>
                <a:spcPts val="2750"/>
              </a:lnSpc>
              <a:buNone/>
            </a:pPr>
            <a:r>
              <a:rPr lang="en-US" sz="2200" b="1" dirty="0">
                <a:solidFill>
                  <a:srgbClr val="272525"/>
                </a:solidFill>
                <a:latin typeface="Inter Bold" pitchFamily="34" charset="0"/>
                <a:ea typeface="Inter Bold" pitchFamily="34" charset="-122"/>
                <a:cs typeface="Inter Bold" pitchFamily="34" charset="-120"/>
              </a:rPr>
              <a:t>Should Have</a:t>
            </a:r>
            <a:endParaRPr lang="en-US" sz="2200" dirty="0"/>
          </a:p>
        </p:txBody>
      </p:sp>
      <p:sp>
        <p:nvSpPr>
          <p:cNvPr id="15" name="Text 13"/>
          <p:cNvSpPr/>
          <p:nvPr/>
        </p:nvSpPr>
        <p:spPr>
          <a:xfrm>
            <a:off x="7685365" y="3656886"/>
            <a:ext cx="5894903" cy="1086922"/>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Requisitos importantes, pero no críticos.</a:t>
            </a:r>
            <a:endParaRPr lang="en-US" sz="1750" dirty="0"/>
          </a:p>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El sistema puede funcionar sin ellos, aunque perdería calidad.</a:t>
            </a:r>
            <a:endParaRPr lang="en-US" sz="1750" dirty="0"/>
          </a:p>
        </p:txBody>
      </p:sp>
      <p:sp>
        <p:nvSpPr>
          <p:cNvPr id="16" name="Shape 14"/>
          <p:cNvSpPr/>
          <p:nvPr/>
        </p:nvSpPr>
        <p:spPr>
          <a:xfrm>
            <a:off x="793075" y="5567124"/>
            <a:ext cx="6408896" cy="2037874"/>
          </a:xfrm>
          <a:prstGeom prst="roundRect">
            <a:avLst>
              <a:gd name="adj" fmla="val 7179"/>
            </a:avLst>
          </a:prstGeom>
          <a:solidFill>
            <a:srgbClr val="FFFFFF"/>
          </a:solidFill>
          <a:ln/>
        </p:spPr>
        <p:txBody>
          <a:bodyPr/>
          <a:lstStyle/>
          <a:p>
            <a:endParaRPr lang="es-CO"/>
          </a:p>
        </p:txBody>
      </p:sp>
      <p:sp>
        <p:nvSpPr>
          <p:cNvPr id="17" name="Shape 15"/>
          <p:cNvSpPr/>
          <p:nvPr/>
        </p:nvSpPr>
        <p:spPr>
          <a:xfrm>
            <a:off x="793075" y="5536644"/>
            <a:ext cx="6408896" cy="121920"/>
          </a:xfrm>
          <a:prstGeom prst="roundRect">
            <a:avLst>
              <a:gd name="adj" fmla="val 78068"/>
            </a:avLst>
          </a:prstGeom>
          <a:solidFill>
            <a:srgbClr val="4950BC"/>
          </a:solidFill>
          <a:ln/>
        </p:spPr>
        <p:txBody>
          <a:bodyPr/>
          <a:lstStyle/>
          <a:p>
            <a:endParaRPr lang="es-CO"/>
          </a:p>
        </p:txBody>
      </p:sp>
      <p:sp>
        <p:nvSpPr>
          <p:cNvPr id="18" name="Shape 16"/>
          <p:cNvSpPr/>
          <p:nvPr/>
        </p:nvSpPr>
        <p:spPr>
          <a:xfrm>
            <a:off x="3657600" y="5227201"/>
            <a:ext cx="679847" cy="679847"/>
          </a:xfrm>
          <a:prstGeom prst="roundRect">
            <a:avLst>
              <a:gd name="adj" fmla="val 134501"/>
            </a:avLst>
          </a:prstGeom>
          <a:solidFill>
            <a:srgbClr val="4950BC"/>
          </a:solidFill>
          <a:ln/>
        </p:spPr>
        <p:txBody>
          <a:bodyPr/>
          <a:lstStyle/>
          <a:p>
            <a:endParaRPr lang="es-CO"/>
          </a:p>
        </p:txBody>
      </p:sp>
      <p:sp>
        <p:nvSpPr>
          <p:cNvPr id="19" name="Text 17"/>
          <p:cNvSpPr/>
          <p:nvPr/>
        </p:nvSpPr>
        <p:spPr>
          <a:xfrm>
            <a:off x="3861554" y="5397103"/>
            <a:ext cx="271939" cy="339923"/>
          </a:xfrm>
          <a:prstGeom prst="rect">
            <a:avLst/>
          </a:prstGeom>
          <a:noFill/>
          <a:ln/>
        </p:spPr>
        <p:txBody>
          <a:bodyPr wrap="none" lIns="0" tIns="0" rIns="0" bIns="0" rtlCol="0" anchor="t"/>
          <a:lstStyle/>
          <a:p>
            <a:pPr marL="0" indent="0" algn="l">
              <a:lnSpc>
                <a:spcPts val="3400"/>
              </a:lnSpc>
              <a:buNone/>
            </a:pPr>
            <a:r>
              <a:rPr lang="en-US" sz="2100" b="1" dirty="0">
                <a:solidFill>
                  <a:srgbClr val="FFFFFF"/>
                </a:solidFill>
                <a:latin typeface="Inter Bold" pitchFamily="34" charset="0"/>
                <a:ea typeface="Inter Bold" pitchFamily="34" charset="-122"/>
                <a:cs typeface="Inter Bold" pitchFamily="34" charset="-120"/>
              </a:rPr>
              <a:t>3</a:t>
            </a:r>
            <a:endParaRPr lang="en-US" sz="2100" dirty="0"/>
          </a:p>
        </p:txBody>
      </p:sp>
      <p:sp>
        <p:nvSpPr>
          <p:cNvPr id="20" name="Text 18"/>
          <p:cNvSpPr/>
          <p:nvPr/>
        </p:nvSpPr>
        <p:spPr>
          <a:xfrm>
            <a:off x="1050131" y="6133624"/>
            <a:ext cx="2832616" cy="353973"/>
          </a:xfrm>
          <a:prstGeom prst="rect">
            <a:avLst/>
          </a:prstGeom>
          <a:noFill/>
          <a:ln/>
        </p:spPr>
        <p:txBody>
          <a:bodyPr wrap="none" lIns="0" tIns="0" rIns="0" bIns="0" rtlCol="0" anchor="t"/>
          <a:lstStyle/>
          <a:p>
            <a:pPr marL="0" indent="0" algn="l">
              <a:lnSpc>
                <a:spcPts val="2750"/>
              </a:lnSpc>
              <a:buNone/>
            </a:pPr>
            <a:r>
              <a:rPr lang="en-US" sz="2200" b="1" dirty="0">
                <a:solidFill>
                  <a:srgbClr val="272525"/>
                </a:solidFill>
                <a:latin typeface="Inter Bold" pitchFamily="34" charset="0"/>
                <a:ea typeface="Inter Bold" pitchFamily="34" charset="-122"/>
                <a:cs typeface="Inter Bold" pitchFamily="34" charset="-120"/>
              </a:rPr>
              <a:t>Could Have</a:t>
            </a:r>
            <a:endParaRPr lang="en-US" sz="2200" dirty="0"/>
          </a:p>
        </p:txBody>
      </p:sp>
      <p:sp>
        <p:nvSpPr>
          <p:cNvPr id="21" name="Text 19"/>
          <p:cNvSpPr/>
          <p:nvPr/>
        </p:nvSpPr>
        <p:spPr>
          <a:xfrm>
            <a:off x="1050131" y="6623328"/>
            <a:ext cx="5894784" cy="724614"/>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Requisitos deseables, pero opcionales.</a:t>
            </a:r>
            <a:endParaRPr lang="en-US" sz="1750" dirty="0"/>
          </a:p>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Se incluyen solo si hay tiempo y recursos.</a:t>
            </a:r>
            <a:endParaRPr lang="en-US" sz="1750" dirty="0"/>
          </a:p>
        </p:txBody>
      </p:sp>
      <p:sp>
        <p:nvSpPr>
          <p:cNvPr id="22" name="Shape 20"/>
          <p:cNvSpPr/>
          <p:nvPr/>
        </p:nvSpPr>
        <p:spPr>
          <a:xfrm>
            <a:off x="7428309" y="5567124"/>
            <a:ext cx="6409015" cy="2037874"/>
          </a:xfrm>
          <a:prstGeom prst="roundRect">
            <a:avLst>
              <a:gd name="adj" fmla="val 7179"/>
            </a:avLst>
          </a:prstGeom>
          <a:solidFill>
            <a:srgbClr val="FFFFFF"/>
          </a:solidFill>
          <a:ln/>
        </p:spPr>
        <p:txBody>
          <a:bodyPr/>
          <a:lstStyle/>
          <a:p>
            <a:endParaRPr lang="es-CO"/>
          </a:p>
        </p:txBody>
      </p:sp>
      <p:sp>
        <p:nvSpPr>
          <p:cNvPr id="23" name="Shape 21"/>
          <p:cNvSpPr/>
          <p:nvPr/>
        </p:nvSpPr>
        <p:spPr>
          <a:xfrm>
            <a:off x="7428309" y="5536644"/>
            <a:ext cx="6409015" cy="121920"/>
          </a:xfrm>
          <a:prstGeom prst="roundRect">
            <a:avLst>
              <a:gd name="adj" fmla="val 78068"/>
            </a:avLst>
          </a:prstGeom>
          <a:solidFill>
            <a:srgbClr val="4950BC"/>
          </a:solidFill>
          <a:ln/>
        </p:spPr>
        <p:txBody>
          <a:bodyPr/>
          <a:lstStyle/>
          <a:p>
            <a:endParaRPr lang="es-CO"/>
          </a:p>
        </p:txBody>
      </p:sp>
      <p:sp>
        <p:nvSpPr>
          <p:cNvPr id="24" name="Shape 22"/>
          <p:cNvSpPr/>
          <p:nvPr/>
        </p:nvSpPr>
        <p:spPr>
          <a:xfrm>
            <a:off x="10292834" y="5227201"/>
            <a:ext cx="679847" cy="679847"/>
          </a:xfrm>
          <a:prstGeom prst="roundRect">
            <a:avLst>
              <a:gd name="adj" fmla="val 134501"/>
            </a:avLst>
          </a:prstGeom>
          <a:solidFill>
            <a:srgbClr val="4950BC"/>
          </a:solidFill>
          <a:ln/>
        </p:spPr>
        <p:txBody>
          <a:bodyPr/>
          <a:lstStyle/>
          <a:p>
            <a:endParaRPr lang="es-CO"/>
          </a:p>
        </p:txBody>
      </p:sp>
      <p:sp>
        <p:nvSpPr>
          <p:cNvPr id="25" name="Text 23"/>
          <p:cNvSpPr/>
          <p:nvPr/>
        </p:nvSpPr>
        <p:spPr>
          <a:xfrm>
            <a:off x="10496788" y="5397103"/>
            <a:ext cx="271939" cy="339923"/>
          </a:xfrm>
          <a:prstGeom prst="rect">
            <a:avLst/>
          </a:prstGeom>
          <a:noFill/>
          <a:ln/>
        </p:spPr>
        <p:txBody>
          <a:bodyPr wrap="none" lIns="0" tIns="0" rIns="0" bIns="0" rtlCol="0" anchor="t"/>
          <a:lstStyle/>
          <a:p>
            <a:pPr marL="0" indent="0" algn="l">
              <a:lnSpc>
                <a:spcPts val="3400"/>
              </a:lnSpc>
              <a:buNone/>
            </a:pPr>
            <a:r>
              <a:rPr lang="en-US" sz="2100" b="1" dirty="0">
                <a:solidFill>
                  <a:srgbClr val="FFFFFF"/>
                </a:solidFill>
                <a:latin typeface="Inter Bold" pitchFamily="34" charset="0"/>
                <a:ea typeface="Inter Bold" pitchFamily="34" charset="-122"/>
                <a:cs typeface="Inter Bold" pitchFamily="34" charset="-120"/>
              </a:rPr>
              <a:t>4</a:t>
            </a:r>
            <a:endParaRPr lang="en-US" sz="2100" dirty="0"/>
          </a:p>
        </p:txBody>
      </p:sp>
      <p:sp>
        <p:nvSpPr>
          <p:cNvPr id="26" name="Text 24"/>
          <p:cNvSpPr/>
          <p:nvPr/>
        </p:nvSpPr>
        <p:spPr>
          <a:xfrm>
            <a:off x="7685365" y="6133624"/>
            <a:ext cx="2832616" cy="353973"/>
          </a:xfrm>
          <a:prstGeom prst="rect">
            <a:avLst/>
          </a:prstGeom>
          <a:noFill/>
          <a:ln/>
        </p:spPr>
        <p:txBody>
          <a:bodyPr wrap="none" lIns="0" tIns="0" rIns="0" bIns="0" rtlCol="0" anchor="t"/>
          <a:lstStyle/>
          <a:p>
            <a:pPr marL="0" indent="0" algn="l">
              <a:lnSpc>
                <a:spcPts val="2750"/>
              </a:lnSpc>
              <a:buNone/>
            </a:pPr>
            <a:r>
              <a:rPr lang="en-US" sz="2200" b="1" dirty="0">
                <a:solidFill>
                  <a:srgbClr val="272525"/>
                </a:solidFill>
                <a:latin typeface="Inter Bold" pitchFamily="34" charset="0"/>
                <a:ea typeface="Inter Bold" pitchFamily="34" charset="-122"/>
                <a:cs typeface="Inter Bold" pitchFamily="34" charset="-120"/>
              </a:rPr>
              <a:t>Won't Have</a:t>
            </a:r>
            <a:endParaRPr lang="en-US" sz="2200" dirty="0"/>
          </a:p>
        </p:txBody>
      </p:sp>
      <p:sp>
        <p:nvSpPr>
          <p:cNvPr id="27" name="Text 25"/>
          <p:cNvSpPr/>
          <p:nvPr/>
        </p:nvSpPr>
        <p:spPr>
          <a:xfrm>
            <a:off x="7685365" y="6623328"/>
            <a:ext cx="5894903" cy="724614"/>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Requisitos que no se desarrollarán en esta versión,</a:t>
            </a:r>
            <a:endParaRPr lang="en-US" sz="1750" dirty="0"/>
          </a:p>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pero podrían considerarse en el futuro.</a:t>
            </a:r>
            <a:endParaRPr lang="en-US" sz="1750" dirty="0"/>
          </a:p>
        </p:txBody>
      </p:sp>
      <p:sp>
        <p:nvSpPr>
          <p:cNvPr id="29" name="CuadroTexto 28">
            <a:extLst>
              <a:ext uri="{FF2B5EF4-FFF2-40B4-BE49-F238E27FC236}">
                <a16:creationId xmlns:a16="http://schemas.microsoft.com/office/drawing/2014/main" id="{B1A9517E-1A45-1923-84D9-F1D34A184A85}"/>
              </a:ext>
            </a:extLst>
          </p:cNvPr>
          <p:cNvSpPr txBox="1"/>
          <p:nvPr/>
        </p:nvSpPr>
        <p:spPr>
          <a:xfrm>
            <a:off x="12745843" y="7649736"/>
            <a:ext cx="1884557" cy="579863"/>
          </a:xfrm>
          <a:prstGeom prst="rect">
            <a:avLst/>
          </a:prstGeom>
          <a:solidFill>
            <a:srgbClr val="FFFFFF"/>
          </a:solidFill>
        </p:spPr>
        <p:txBody>
          <a:bodyPr wrap="square" rtlCol="0">
            <a:spAutoFit/>
          </a:bodyPr>
          <a:lstStyle/>
          <a:p>
            <a:endParaRPr lang="es-CO"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1684496" y="1298496"/>
            <a:ext cx="8158758" cy="408027"/>
          </a:xfrm>
          <a:prstGeom prst="rect">
            <a:avLst/>
          </a:prstGeom>
          <a:noFill/>
          <a:ln/>
        </p:spPr>
        <p:txBody>
          <a:bodyPr wrap="none" lIns="0" tIns="0" rIns="0" bIns="0" rtlCol="0" anchor="t"/>
          <a:lstStyle/>
          <a:p>
            <a:pPr marL="0" indent="0" algn="l">
              <a:lnSpc>
                <a:spcPts val="3200"/>
              </a:lnSpc>
              <a:buNone/>
            </a:pPr>
            <a:r>
              <a:rPr lang="en-US" sz="2550" b="1" dirty="0">
                <a:solidFill>
                  <a:srgbClr val="000000"/>
                </a:solidFill>
                <a:latin typeface="Inter Bold" pitchFamily="34" charset="0"/>
                <a:ea typeface="Inter Bold" pitchFamily="34" charset="-122"/>
                <a:cs typeface="Inter Bold" pitchFamily="34" charset="-120"/>
              </a:rPr>
              <a:t>MoSCoW en Proyectos Reales: Un Ejemplo Práctico</a:t>
            </a:r>
            <a:endParaRPr lang="en-US" sz="2550" dirty="0"/>
          </a:p>
        </p:txBody>
      </p:sp>
      <p:sp>
        <p:nvSpPr>
          <p:cNvPr id="3" name="Text 1"/>
          <p:cNvSpPr/>
          <p:nvPr/>
        </p:nvSpPr>
        <p:spPr>
          <a:xfrm>
            <a:off x="1684496" y="1941314"/>
            <a:ext cx="11261288" cy="224433"/>
          </a:xfrm>
          <a:prstGeom prst="rect">
            <a:avLst/>
          </a:prstGeom>
          <a:noFill/>
          <a:ln/>
        </p:spPr>
        <p:txBody>
          <a:bodyPr wrap="none" lIns="0" tIns="0" rIns="0" bIns="0" rtlCol="0" anchor="t"/>
          <a:lstStyle/>
          <a:p>
            <a:pPr marL="0" indent="0" algn="l">
              <a:lnSpc>
                <a:spcPts val="1750"/>
              </a:lnSpc>
              <a:buNone/>
            </a:pPr>
            <a:r>
              <a:rPr lang="en-US" sz="1250" dirty="0">
                <a:solidFill>
                  <a:srgbClr val="272525"/>
                </a:solidFill>
                <a:latin typeface="Inter" pitchFamily="34" charset="0"/>
                <a:ea typeface="Inter" pitchFamily="34" charset="-122"/>
                <a:cs typeface="Inter" pitchFamily="34" charset="-120"/>
              </a:rPr>
              <a:t>Aplicaremos MoSCoW al desarrollo de una </a:t>
            </a:r>
            <a:r>
              <a:rPr lang="en-US" sz="1250" b="1" dirty="0">
                <a:solidFill>
                  <a:srgbClr val="272525"/>
                </a:solidFill>
                <a:latin typeface="Inter" pitchFamily="34" charset="0"/>
                <a:ea typeface="Inter" pitchFamily="34" charset="-122"/>
                <a:cs typeface="Inter" pitchFamily="34" charset="-120"/>
              </a:rPr>
              <a:t>aplicación de sistemas de carrito de compras para el sena</a:t>
            </a:r>
            <a:r>
              <a:rPr lang="en-US" sz="1250" dirty="0">
                <a:solidFill>
                  <a:srgbClr val="272525"/>
                </a:solidFill>
                <a:latin typeface="Inter" pitchFamily="34" charset="0"/>
                <a:ea typeface="Inter" pitchFamily="34" charset="-122"/>
                <a:cs typeface="Inter" pitchFamily="34" charset="-120"/>
              </a:rPr>
              <a:t>.</a:t>
            </a:r>
            <a:endParaRPr lang="en-US" sz="1250" dirty="0"/>
          </a:p>
        </p:txBody>
      </p:sp>
      <p:pic>
        <p:nvPicPr>
          <p:cNvPr id="4" name="Image 0" descr="preencoded.png"/>
          <p:cNvPicPr>
            <a:picLocks noChangeAspect="1"/>
          </p:cNvPicPr>
          <p:nvPr/>
        </p:nvPicPr>
        <p:blipFill>
          <a:blip r:embed="rId3"/>
          <a:stretch>
            <a:fillRect/>
          </a:stretch>
        </p:blipFill>
        <p:spPr>
          <a:xfrm>
            <a:off x="1684496" y="2429828"/>
            <a:ext cx="7180421" cy="4039195"/>
          </a:xfrm>
          <a:prstGeom prst="rect">
            <a:avLst/>
          </a:prstGeom>
        </p:spPr>
      </p:pic>
      <p:sp>
        <p:nvSpPr>
          <p:cNvPr id="5" name="Text 2"/>
          <p:cNvSpPr/>
          <p:nvPr/>
        </p:nvSpPr>
        <p:spPr>
          <a:xfrm>
            <a:off x="1684496" y="6601063"/>
            <a:ext cx="7180421" cy="224433"/>
          </a:xfrm>
          <a:prstGeom prst="rect">
            <a:avLst/>
          </a:prstGeom>
          <a:noFill/>
          <a:ln/>
        </p:spPr>
        <p:txBody>
          <a:bodyPr wrap="none" lIns="0" tIns="0" rIns="0" bIns="0" rtlCol="0" anchor="t"/>
          <a:lstStyle/>
          <a:p>
            <a:pPr marL="0" indent="0" algn="l">
              <a:lnSpc>
                <a:spcPts val="1750"/>
              </a:lnSpc>
              <a:buNone/>
            </a:pPr>
            <a:endParaRPr lang="en-US" sz="1250" dirty="0"/>
          </a:p>
        </p:txBody>
      </p:sp>
      <p:sp>
        <p:nvSpPr>
          <p:cNvPr id="6" name="Shape 3"/>
          <p:cNvSpPr/>
          <p:nvPr/>
        </p:nvSpPr>
        <p:spPr>
          <a:xfrm>
            <a:off x="9270683" y="2594312"/>
            <a:ext cx="81558" cy="81558"/>
          </a:xfrm>
          <a:prstGeom prst="roundRect">
            <a:avLst>
              <a:gd name="adj" fmla="val 560583"/>
            </a:avLst>
          </a:prstGeom>
          <a:solidFill>
            <a:srgbClr val="4950BC"/>
          </a:solidFill>
          <a:ln/>
        </p:spPr>
        <p:txBody>
          <a:bodyPr/>
          <a:lstStyle/>
          <a:p>
            <a:endParaRPr lang="es-CO"/>
          </a:p>
        </p:txBody>
      </p:sp>
      <p:sp>
        <p:nvSpPr>
          <p:cNvPr id="7" name="Text 4"/>
          <p:cNvSpPr/>
          <p:nvPr/>
        </p:nvSpPr>
        <p:spPr>
          <a:xfrm>
            <a:off x="9469636" y="2507694"/>
            <a:ext cx="2040017" cy="254913"/>
          </a:xfrm>
          <a:prstGeom prst="rect">
            <a:avLst/>
          </a:prstGeom>
          <a:noFill/>
          <a:ln/>
        </p:spPr>
        <p:txBody>
          <a:bodyPr wrap="none" lIns="0" tIns="0" rIns="0" bIns="0" rtlCol="0" anchor="t"/>
          <a:lstStyle/>
          <a:p>
            <a:pPr marL="0" indent="0" algn="l">
              <a:lnSpc>
                <a:spcPts val="2000"/>
              </a:lnSpc>
              <a:buNone/>
            </a:pPr>
            <a:r>
              <a:rPr lang="en-US" sz="1600" b="1" dirty="0">
                <a:solidFill>
                  <a:srgbClr val="272525"/>
                </a:solidFill>
                <a:latin typeface="Inter Bold" pitchFamily="34" charset="0"/>
                <a:ea typeface="Inter Bold" pitchFamily="34" charset="-122"/>
                <a:cs typeface="Inter Bold" pitchFamily="34" charset="-120"/>
              </a:rPr>
              <a:t>Must Have</a:t>
            </a:r>
            <a:endParaRPr lang="en-US" sz="1600" dirty="0"/>
          </a:p>
        </p:txBody>
      </p:sp>
      <p:sp>
        <p:nvSpPr>
          <p:cNvPr id="8" name="Text 5"/>
          <p:cNvSpPr/>
          <p:nvPr/>
        </p:nvSpPr>
        <p:spPr>
          <a:xfrm>
            <a:off x="9469636" y="2880003"/>
            <a:ext cx="3483650" cy="897731"/>
          </a:xfrm>
          <a:prstGeom prst="rect">
            <a:avLst/>
          </a:prstGeom>
          <a:noFill/>
          <a:ln/>
        </p:spPr>
        <p:txBody>
          <a:bodyPr wrap="square" lIns="0" tIns="0" rIns="0" bIns="0" rtlCol="0" anchor="t"/>
          <a:lstStyle/>
          <a:p>
            <a:pPr marL="0" indent="0" algn="l">
              <a:lnSpc>
                <a:spcPts val="1750"/>
              </a:lnSpc>
              <a:buNone/>
            </a:pPr>
            <a:r>
              <a:rPr lang="en-US" sz="1250" dirty="0">
                <a:solidFill>
                  <a:srgbClr val="272525"/>
                </a:solidFill>
                <a:latin typeface="Inter" pitchFamily="34" charset="0"/>
                <a:ea typeface="Inter" pitchFamily="34" charset="-122"/>
                <a:cs typeface="Inter" pitchFamily="34" charset="-120"/>
              </a:rPr>
              <a:t>Creación de una lista de productos en la que el cliente pueda elegir lo que desee agregar en el carro de compras para proceder al pedido realizado.</a:t>
            </a:r>
            <a:endParaRPr lang="en-US" sz="1250" dirty="0"/>
          </a:p>
        </p:txBody>
      </p:sp>
      <p:sp>
        <p:nvSpPr>
          <p:cNvPr id="9" name="Shape 6"/>
          <p:cNvSpPr/>
          <p:nvPr/>
        </p:nvSpPr>
        <p:spPr>
          <a:xfrm>
            <a:off x="9270683" y="4099143"/>
            <a:ext cx="81558" cy="81558"/>
          </a:xfrm>
          <a:prstGeom prst="roundRect">
            <a:avLst>
              <a:gd name="adj" fmla="val 560583"/>
            </a:avLst>
          </a:prstGeom>
          <a:solidFill>
            <a:srgbClr val="4950BC"/>
          </a:solidFill>
          <a:ln/>
        </p:spPr>
        <p:txBody>
          <a:bodyPr/>
          <a:lstStyle/>
          <a:p>
            <a:endParaRPr lang="es-CO"/>
          </a:p>
        </p:txBody>
      </p:sp>
      <p:sp>
        <p:nvSpPr>
          <p:cNvPr id="10" name="Text 7"/>
          <p:cNvSpPr/>
          <p:nvPr/>
        </p:nvSpPr>
        <p:spPr>
          <a:xfrm>
            <a:off x="9469636" y="4012525"/>
            <a:ext cx="2040017" cy="254913"/>
          </a:xfrm>
          <a:prstGeom prst="rect">
            <a:avLst/>
          </a:prstGeom>
          <a:noFill/>
          <a:ln/>
        </p:spPr>
        <p:txBody>
          <a:bodyPr wrap="none" lIns="0" tIns="0" rIns="0" bIns="0" rtlCol="0" anchor="t"/>
          <a:lstStyle/>
          <a:p>
            <a:pPr marL="0" indent="0" algn="l">
              <a:lnSpc>
                <a:spcPts val="2000"/>
              </a:lnSpc>
              <a:buNone/>
            </a:pPr>
            <a:r>
              <a:rPr lang="en-US" sz="1600" b="1" dirty="0">
                <a:solidFill>
                  <a:srgbClr val="272525"/>
                </a:solidFill>
                <a:latin typeface="Inter Bold" pitchFamily="34" charset="0"/>
                <a:ea typeface="Inter Bold" pitchFamily="34" charset="-122"/>
                <a:cs typeface="Inter Bold" pitchFamily="34" charset="-120"/>
              </a:rPr>
              <a:t>Should Have</a:t>
            </a:r>
            <a:endParaRPr lang="en-US" sz="1600" dirty="0"/>
          </a:p>
        </p:txBody>
      </p:sp>
      <p:sp>
        <p:nvSpPr>
          <p:cNvPr id="11" name="Text 8"/>
          <p:cNvSpPr/>
          <p:nvPr/>
        </p:nvSpPr>
        <p:spPr>
          <a:xfrm>
            <a:off x="9469636" y="4384834"/>
            <a:ext cx="3483650" cy="448866"/>
          </a:xfrm>
          <a:prstGeom prst="rect">
            <a:avLst/>
          </a:prstGeom>
          <a:noFill/>
          <a:ln/>
        </p:spPr>
        <p:txBody>
          <a:bodyPr wrap="square" lIns="0" tIns="0" rIns="0" bIns="0" rtlCol="0" anchor="t"/>
          <a:lstStyle/>
          <a:p>
            <a:pPr marL="0" indent="0" algn="l">
              <a:lnSpc>
                <a:spcPts val="1750"/>
              </a:lnSpc>
              <a:buNone/>
            </a:pPr>
            <a:r>
              <a:rPr lang="en-US" sz="1250" dirty="0">
                <a:solidFill>
                  <a:srgbClr val="272525"/>
                </a:solidFill>
                <a:latin typeface="Inter" pitchFamily="34" charset="0"/>
                <a:ea typeface="Inter" pitchFamily="34" charset="-122"/>
                <a:cs typeface="Inter" pitchFamily="34" charset="-120"/>
              </a:rPr>
              <a:t>El banner en la pantalla principal para darle un mejor aspecto al aplicativo.</a:t>
            </a:r>
            <a:endParaRPr lang="en-US" sz="1250" dirty="0"/>
          </a:p>
        </p:txBody>
      </p:sp>
      <p:sp>
        <p:nvSpPr>
          <p:cNvPr id="12" name="Shape 9"/>
          <p:cNvSpPr/>
          <p:nvPr/>
        </p:nvSpPr>
        <p:spPr>
          <a:xfrm>
            <a:off x="9270683" y="5155109"/>
            <a:ext cx="81558" cy="81558"/>
          </a:xfrm>
          <a:prstGeom prst="roundRect">
            <a:avLst>
              <a:gd name="adj" fmla="val 560583"/>
            </a:avLst>
          </a:prstGeom>
          <a:solidFill>
            <a:srgbClr val="4950BC"/>
          </a:solidFill>
          <a:ln/>
        </p:spPr>
        <p:txBody>
          <a:bodyPr/>
          <a:lstStyle/>
          <a:p>
            <a:endParaRPr lang="es-CO"/>
          </a:p>
        </p:txBody>
      </p:sp>
      <p:sp>
        <p:nvSpPr>
          <p:cNvPr id="13" name="Text 10"/>
          <p:cNvSpPr/>
          <p:nvPr/>
        </p:nvSpPr>
        <p:spPr>
          <a:xfrm>
            <a:off x="9469636" y="5068491"/>
            <a:ext cx="2040017" cy="254913"/>
          </a:xfrm>
          <a:prstGeom prst="rect">
            <a:avLst/>
          </a:prstGeom>
          <a:noFill/>
          <a:ln/>
        </p:spPr>
        <p:txBody>
          <a:bodyPr wrap="none" lIns="0" tIns="0" rIns="0" bIns="0" rtlCol="0" anchor="t"/>
          <a:lstStyle/>
          <a:p>
            <a:pPr marL="0" indent="0" algn="l">
              <a:lnSpc>
                <a:spcPts val="2000"/>
              </a:lnSpc>
              <a:buNone/>
            </a:pPr>
            <a:r>
              <a:rPr lang="en-US" sz="1600" b="1" dirty="0">
                <a:solidFill>
                  <a:srgbClr val="272525"/>
                </a:solidFill>
                <a:latin typeface="Inter Bold" pitchFamily="34" charset="0"/>
                <a:ea typeface="Inter Bold" pitchFamily="34" charset="-122"/>
                <a:cs typeface="Inter Bold" pitchFamily="34" charset="-120"/>
              </a:rPr>
              <a:t>Could Have</a:t>
            </a:r>
            <a:endParaRPr lang="en-US" sz="1600" dirty="0"/>
          </a:p>
        </p:txBody>
      </p:sp>
      <p:sp>
        <p:nvSpPr>
          <p:cNvPr id="14" name="Text 11"/>
          <p:cNvSpPr/>
          <p:nvPr/>
        </p:nvSpPr>
        <p:spPr>
          <a:xfrm>
            <a:off x="9469636" y="5440799"/>
            <a:ext cx="3483650" cy="448866"/>
          </a:xfrm>
          <a:prstGeom prst="rect">
            <a:avLst/>
          </a:prstGeom>
          <a:noFill/>
          <a:ln/>
        </p:spPr>
        <p:txBody>
          <a:bodyPr wrap="square" lIns="0" tIns="0" rIns="0" bIns="0" rtlCol="0" anchor="t"/>
          <a:lstStyle/>
          <a:p>
            <a:pPr marL="0" indent="0" algn="l">
              <a:lnSpc>
                <a:spcPts val="1750"/>
              </a:lnSpc>
              <a:buNone/>
            </a:pPr>
            <a:r>
              <a:rPr lang="en-US" sz="1250" dirty="0">
                <a:solidFill>
                  <a:srgbClr val="272525"/>
                </a:solidFill>
                <a:latin typeface="Inter" pitchFamily="34" charset="0"/>
                <a:ea typeface="Inter" pitchFamily="34" charset="-122"/>
                <a:cs typeface="Inter" pitchFamily="34" charset="-120"/>
              </a:rPr>
              <a:t>Promociones, combos de productos y menú de usuario </a:t>
            </a:r>
            <a:endParaRPr lang="en-US" sz="1250" dirty="0"/>
          </a:p>
        </p:txBody>
      </p:sp>
      <p:sp>
        <p:nvSpPr>
          <p:cNvPr id="15" name="Shape 12"/>
          <p:cNvSpPr/>
          <p:nvPr/>
        </p:nvSpPr>
        <p:spPr>
          <a:xfrm>
            <a:off x="9270683" y="6211074"/>
            <a:ext cx="81558" cy="81558"/>
          </a:xfrm>
          <a:prstGeom prst="roundRect">
            <a:avLst>
              <a:gd name="adj" fmla="val 560583"/>
            </a:avLst>
          </a:prstGeom>
          <a:solidFill>
            <a:srgbClr val="4950BC"/>
          </a:solidFill>
          <a:ln/>
        </p:spPr>
        <p:txBody>
          <a:bodyPr/>
          <a:lstStyle/>
          <a:p>
            <a:endParaRPr lang="es-CO"/>
          </a:p>
        </p:txBody>
      </p:sp>
      <p:sp>
        <p:nvSpPr>
          <p:cNvPr id="16" name="Text 13"/>
          <p:cNvSpPr/>
          <p:nvPr/>
        </p:nvSpPr>
        <p:spPr>
          <a:xfrm>
            <a:off x="9469636" y="6124456"/>
            <a:ext cx="2040017" cy="254913"/>
          </a:xfrm>
          <a:prstGeom prst="rect">
            <a:avLst/>
          </a:prstGeom>
          <a:noFill/>
          <a:ln/>
        </p:spPr>
        <p:txBody>
          <a:bodyPr wrap="none" lIns="0" tIns="0" rIns="0" bIns="0" rtlCol="0" anchor="t"/>
          <a:lstStyle/>
          <a:p>
            <a:pPr marL="0" indent="0" algn="l">
              <a:lnSpc>
                <a:spcPts val="2000"/>
              </a:lnSpc>
              <a:buNone/>
            </a:pPr>
            <a:r>
              <a:rPr lang="en-US" sz="1600" b="1" dirty="0">
                <a:solidFill>
                  <a:srgbClr val="272525"/>
                </a:solidFill>
                <a:latin typeface="Inter Bold" pitchFamily="34" charset="0"/>
                <a:ea typeface="Inter Bold" pitchFamily="34" charset="-122"/>
                <a:cs typeface="Inter Bold" pitchFamily="34" charset="-120"/>
              </a:rPr>
              <a:t>Won't Have</a:t>
            </a:r>
            <a:endParaRPr lang="en-US" sz="1600" dirty="0"/>
          </a:p>
        </p:txBody>
      </p:sp>
      <p:sp>
        <p:nvSpPr>
          <p:cNvPr id="17" name="Text 14"/>
          <p:cNvSpPr/>
          <p:nvPr/>
        </p:nvSpPr>
        <p:spPr>
          <a:xfrm>
            <a:off x="9469636" y="6496764"/>
            <a:ext cx="3483650" cy="224433"/>
          </a:xfrm>
          <a:prstGeom prst="rect">
            <a:avLst/>
          </a:prstGeom>
          <a:noFill/>
          <a:ln/>
        </p:spPr>
        <p:txBody>
          <a:bodyPr wrap="none" lIns="0" tIns="0" rIns="0" bIns="0" rtlCol="0" anchor="t"/>
          <a:lstStyle/>
          <a:p>
            <a:pPr marL="0" indent="0" algn="l">
              <a:lnSpc>
                <a:spcPts val="1750"/>
              </a:lnSpc>
              <a:buNone/>
            </a:pPr>
            <a:r>
              <a:rPr lang="en-US" sz="1250" dirty="0">
                <a:solidFill>
                  <a:srgbClr val="272525"/>
                </a:solidFill>
                <a:latin typeface="Inter" pitchFamily="34" charset="0"/>
                <a:ea typeface="Inter" pitchFamily="34" charset="-122"/>
                <a:cs typeface="Inter" pitchFamily="34" charset="-120"/>
              </a:rPr>
              <a:t>Sistema de pago con moneda internacional.</a:t>
            </a:r>
            <a:endParaRPr lang="en-US" sz="1250" dirty="0"/>
          </a:p>
        </p:txBody>
      </p:sp>
      <p:sp>
        <p:nvSpPr>
          <p:cNvPr id="18" name="CuadroTexto 17">
            <a:extLst>
              <a:ext uri="{FF2B5EF4-FFF2-40B4-BE49-F238E27FC236}">
                <a16:creationId xmlns:a16="http://schemas.microsoft.com/office/drawing/2014/main" id="{96474073-4576-2310-4852-3A3CF1DDC3C0}"/>
              </a:ext>
            </a:extLst>
          </p:cNvPr>
          <p:cNvSpPr txBox="1"/>
          <p:nvPr/>
        </p:nvSpPr>
        <p:spPr>
          <a:xfrm>
            <a:off x="12745843" y="7649736"/>
            <a:ext cx="1884557" cy="579863"/>
          </a:xfrm>
          <a:prstGeom prst="rect">
            <a:avLst/>
          </a:prstGeom>
          <a:solidFill>
            <a:srgbClr val="FFFFFF"/>
          </a:solidFill>
        </p:spPr>
        <p:txBody>
          <a:bodyPr wrap="square" rtlCol="0">
            <a:spAutoFit/>
          </a:bodyPr>
          <a:lstStyle/>
          <a:p>
            <a:endParaRPr lang="es-CO"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1299686"/>
            <a:ext cx="10365462" cy="566976"/>
          </a:xfrm>
          <a:prstGeom prst="rect">
            <a:avLst/>
          </a:prstGeom>
          <a:noFill/>
          <a:ln/>
        </p:spPr>
        <p:txBody>
          <a:bodyPr wrap="none" lIns="0" tIns="0" rIns="0" bIns="0" rtlCol="0" anchor="t"/>
          <a:lstStyle/>
          <a:p>
            <a:pPr marL="0" indent="0" algn="l">
              <a:lnSpc>
                <a:spcPts val="4450"/>
              </a:lnSpc>
              <a:buNone/>
            </a:pPr>
            <a:r>
              <a:rPr lang="en-US" sz="3550" b="1" dirty="0">
                <a:solidFill>
                  <a:srgbClr val="000000"/>
                </a:solidFill>
                <a:latin typeface="Inter Bold" pitchFamily="34" charset="0"/>
                <a:ea typeface="Inter Bold" pitchFamily="34" charset="-122"/>
                <a:cs typeface="Inter Bold" pitchFamily="34" charset="-120"/>
              </a:rPr>
              <a:t>MoSCoW: Ventajas, Desventajas e Importancia</a:t>
            </a:r>
            <a:endParaRPr lang="en-US" sz="3550" dirty="0"/>
          </a:p>
        </p:txBody>
      </p:sp>
      <p:sp>
        <p:nvSpPr>
          <p:cNvPr id="3" name="Text 1"/>
          <p:cNvSpPr/>
          <p:nvPr/>
        </p:nvSpPr>
        <p:spPr>
          <a:xfrm>
            <a:off x="793790" y="2320290"/>
            <a:ext cx="13042821" cy="36290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Este método es crucial para la gestión de requisitos, pero tiene sus puntos fuertes y débiles.</a:t>
            </a:r>
            <a:endParaRPr lang="en-US" sz="1750" dirty="0"/>
          </a:p>
        </p:txBody>
      </p:sp>
      <p:sp>
        <p:nvSpPr>
          <p:cNvPr id="4" name="Shape 2"/>
          <p:cNvSpPr/>
          <p:nvPr/>
        </p:nvSpPr>
        <p:spPr>
          <a:xfrm>
            <a:off x="630436" y="2938343"/>
            <a:ext cx="6571417" cy="3010614"/>
          </a:xfrm>
          <a:prstGeom prst="roundRect">
            <a:avLst>
              <a:gd name="adj" fmla="val 5425"/>
            </a:avLst>
          </a:prstGeom>
          <a:solidFill>
            <a:srgbClr val="4950BC"/>
          </a:solidFill>
          <a:ln/>
        </p:spPr>
        <p:txBody>
          <a:bodyPr/>
          <a:lstStyle/>
          <a:p>
            <a:endParaRPr lang="es-CO"/>
          </a:p>
        </p:txBody>
      </p:sp>
      <p:sp>
        <p:nvSpPr>
          <p:cNvPr id="5" name="Text 3"/>
          <p:cNvSpPr/>
          <p:nvPr/>
        </p:nvSpPr>
        <p:spPr>
          <a:xfrm>
            <a:off x="857250" y="3165158"/>
            <a:ext cx="3402330" cy="425291"/>
          </a:xfrm>
          <a:prstGeom prst="rect">
            <a:avLst/>
          </a:prstGeom>
          <a:noFill/>
          <a:ln/>
        </p:spPr>
        <p:txBody>
          <a:bodyPr wrap="none" lIns="0" tIns="0" rIns="0" bIns="0" rtlCol="0" anchor="t"/>
          <a:lstStyle/>
          <a:p>
            <a:pPr marL="0" indent="0" algn="l">
              <a:lnSpc>
                <a:spcPts val="3300"/>
              </a:lnSpc>
              <a:buNone/>
            </a:pPr>
            <a:r>
              <a:rPr lang="en-US" sz="2650" b="1" dirty="0">
                <a:solidFill>
                  <a:srgbClr val="FFFFFF"/>
                </a:solidFill>
                <a:latin typeface="Inter Bold" pitchFamily="34" charset="0"/>
                <a:ea typeface="Inter Bold" pitchFamily="34" charset="-122"/>
                <a:cs typeface="Inter Bold" pitchFamily="34" charset="-120"/>
              </a:rPr>
              <a:t>Ventajas</a:t>
            </a:r>
            <a:endParaRPr lang="en-US" sz="2650" dirty="0"/>
          </a:p>
        </p:txBody>
      </p:sp>
      <p:sp>
        <p:nvSpPr>
          <p:cNvPr id="6" name="Text 4"/>
          <p:cNvSpPr/>
          <p:nvPr/>
        </p:nvSpPr>
        <p:spPr>
          <a:xfrm>
            <a:off x="857250" y="3817263"/>
            <a:ext cx="6117788" cy="1689497"/>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FFFFFF"/>
                </a:solidFill>
                <a:latin typeface="Inter" pitchFamily="34" charset="0"/>
                <a:ea typeface="Inter" pitchFamily="34" charset="-122"/>
                <a:cs typeface="Inter" pitchFamily="34" charset="-120"/>
              </a:rPr>
              <a:t>Clarifica prioridades entre stakeholders.</a:t>
            </a:r>
            <a:endParaRPr lang="en-US" sz="1750" dirty="0"/>
          </a:p>
          <a:p>
            <a:pPr marL="342900" indent="-342900" algn="l">
              <a:lnSpc>
                <a:spcPts val="2850"/>
              </a:lnSpc>
              <a:buSzPct val="100000"/>
              <a:buChar char="•"/>
            </a:pPr>
            <a:r>
              <a:rPr lang="en-US" sz="1750" dirty="0">
                <a:solidFill>
                  <a:srgbClr val="FFFFFF"/>
                </a:solidFill>
                <a:latin typeface="Inter" pitchFamily="34" charset="0"/>
                <a:ea typeface="Inter" pitchFamily="34" charset="-122"/>
                <a:cs typeface="Inter" pitchFamily="34" charset="-120"/>
              </a:rPr>
              <a:t>Reduce la expansión del alcance del proyecto.</a:t>
            </a:r>
            <a:endParaRPr lang="en-US" sz="1750" dirty="0"/>
          </a:p>
          <a:p>
            <a:pPr marL="342900" indent="-342900" algn="l">
              <a:lnSpc>
                <a:spcPts val="2850"/>
              </a:lnSpc>
              <a:buSzPct val="100000"/>
              <a:buChar char="•"/>
            </a:pPr>
            <a:r>
              <a:rPr lang="en-US" sz="1750" dirty="0">
                <a:solidFill>
                  <a:srgbClr val="FFFFFF"/>
                </a:solidFill>
                <a:latin typeface="Inter" pitchFamily="34" charset="0"/>
                <a:ea typeface="Inter" pitchFamily="34" charset="-122"/>
                <a:cs typeface="Inter" pitchFamily="34" charset="-120"/>
              </a:rPr>
              <a:t>Mejora la comunicación y el enfoque del equipo.</a:t>
            </a:r>
            <a:endParaRPr lang="en-US" sz="1750" dirty="0"/>
          </a:p>
          <a:p>
            <a:pPr marL="342900" indent="-342900" algn="l">
              <a:lnSpc>
                <a:spcPts val="2850"/>
              </a:lnSpc>
              <a:buSzPct val="100000"/>
              <a:buChar char="•"/>
            </a:pPr>
            <a:r>
              <a:rPr lang="en-US" sz="1750" dirty="0">
                <a:solidFill>
                  <a:srgbClr val="FFFFFF"/>
                </a:solidFill>
                <a:latin typeface="Inter" pitchFamily="34" charset="0"/>
                <a:ea typeface="Inter" pitchFamily="34" charset="-122"/>
                <a:cs typeface="Inter" pitchFamily="34" charset="-120"/>
              </a:rPr>
              <a:t>Asegura la entrega de valor esencial.</a:t>
            </a:r>
            <a:endParaRPr lang="en-US" sz="1750" dirty="0"/>
          </a:p>
        </p:txBody>
      </p:sp>
      <p:sp>
        <p:nvSpPr>
          <p:cNvPr id="7" name="Text 5"/>
          <p:cNvSpPr/>
          <p:nvPr/>
        </p:nvSpPr>
        <p:spPr>
          <a:xfrm>
            <a:off x="7599521" y="3165158"/>
            <a:ext cx="3402330" cy="425291"/>
          </a:xfrm>
          <a:prstGeom prst="rect">
            <a:avLst/>
          </a:prstGeom>
          <a:noFill/>
          <a:ln/>
        </p:spPr>
        <p:txBody>
          <a:bodyPr wrap="none" lIns="0" tIns="0" rIns="0" bIns="0" rtlCol="0" anchor="t"/>
          <a:lstStyle/>
          <a:p>
            <a:pPr marL="0" indent="0" algn="l">
              <a:lnSpc>
                <a:spcPts val="3300"/>
              </a:lnSpc>
              <a:buNone/>
            </a:pPr>
            <a:r>
              <a:rPr lang="en-US" sz="2650" b="1" dirty="0">
                <a:solidFill>
                  <a:srgbClr val="000000"/>
                </a:solidFill>
                <a:latin typeface="Inter Bold" pitchFamily="34" charset="0"/>
                <a:ea typeface="Inter Bold" pitchFamily="34" charset="-122"/>
                <a:cs typeface="Inter Bold" pitchFamily="34" charset="-120"/>
              </a:rPr>
              <a:t>Desventajas</a:t>
            </a:r>
            <a:endParaRPr lang="en-US" sz="2650" dirty="0"/>
          </a:p>
        </p:txBody>
      </p:sp>
      <p:sp>
        <p:nvSpPr>
          <p:cNvPr id="8" name="Text 6"/>
          <p:cNvSpPr/>
          <p:nvPr/>
        </p:nvSpPr>
        <p:spPr>
          <a:xfrm>
            <a:off x="7599521" y="3817263"/>
            <a:ext cx="6244709" cy="2052399"/>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272525"/>
                </a:solidFill>
                <a:latin typeface="Inter" pitchFamily="34" charset="0"/>
                <a:ea typeface="Inter" pitchFamily="34" charset="-122"/>
                <a:cs typeface="Inter" pitchFamily="34" charset="-120"/>
              </a:rPr>
              <a:t>Subjetividad en la asignación de categorías.</a:t>
            </a:r>
            <a:endParaRPr lang="en-US" sz="1750" dirty="0"/>
          </a:p>
          <a:p>
            <a:pPr marL="342900" indent="-342900" algn="l">
              <a:lnSpc>
                <a:spcPts val="2850"/>
              </a:lnSpc>
              <a:buSzPct val="100000"/>
              <a:buChar char="•"/>
            </a:pPr>
            <a:r>
              <a:rPr lang="en-US" sz="1750" dirty="0">
                <a:solidFill>
                  <a:srgbClr val="272525"/>
                </a:solidFill>
                <a:latin typeface="Inter" pitchFamily="34" charset="0"/>
                <a:ea typeface="Inter" pitchFamily="34" charset="-122"/>
                <a:cs typeface="Inter" pitchFamily="34" charset="-120"/>
              </a:rPr>
              <a:t>Necesidad de experiencia para una aplicación efectiva.</a:t>
            </a:r>
            <a:endParaRPr lang="en-US" sz="1750" dirty="0"/>
          </a:p>
          <a:p>
            <a:pPr marL="342900" indent="-342900" algn="l">
              <a:lnSpc>
                <a:spcPts val="2850"/>
              </a:lnSpc>
              <a:buSzPct val="100000"/>
              <a:buChar char="•"/>
            </a:pPr>
            <a:r>
              <a:rPr lang="en-US" sz="1750" dirty="0">
                <a:solidFill>
                  <a:srgbClr val="272525"/>
                </a:solidFill>
                <a:latin typeface="Inter" pitchFamily="34" charset="0"/>
                <a:ea typeface="Inter" pitchFamily="34" charset="-122"/>
                <a:cs typeface="Inter" pitchFamily="34" charset="-120"/>
              </a:rPr>
              <a:t>Puede generar desacuerdos si no hay facilitación.</a:t>
            </a:r>
            <a:endParaRPr lang="en-US" sz="1750" dirty="0"/>
          </a:p>
          <a:p>
            <a:pPr marL="342900" indent="-342900" algn="l">
              <a:lnSpc>
                <a:spcPts val="2850"/>
              </a:lnSpc>
              <a:buSzPct val="100000"/>
              <a:buChar char="•"/>
            </a:pPr>
            <a:r>
              <a:rPr lang="en-US" sz="1750" dirty="0">
                <a:solidFill>
                  <a:srgbClr val="272525"/>
                </a:solidFill>
                <a:latin typeface="Inter" pitchFamily="34" charset="0"/>
                <a:ea typeface="Inter" pitchFamily="34" charset="-122"/>
                <a:cs typeface="Inter" pitchFamily="34" charset="-120"/>
              </a:rPr>
              <a:t>Riesgo de "inflación" de requisitos "Must Have".</a:t>
            </a:r>
            <a:endParaRPr lang="en-US" sz="1750" dirty="0"/>
          </a:p>
        </p:txBody>
      </p:sp>
      <p:sp>
        <p:nvSpPr>
          <p:cNvPr id="9" name="Text 7"/>
          <p:cNvSpPr/>
          <p:nvPr/>
        </p:nvSpPr>
        <p:spPr>
          <a:xfrm>
            <a:off x="793790" y="6204109"/>
            <a:ext cx="13042821" cy="725805"/>
          </a:xfrm>
          <a:prstGeom prst="rect">
            <a:avLst/>
          </a:prstGeom>
          <a:noFill/>
          <a:ln/>
        </p:spPr>
        <p:txBody>
          <a:bodyPr wrap="square" lIns="0" tIns="0" rIns="0" bIns="0" rtlCol="0" anchor="t"/>
          <a:lstStyle/>
          <a:p>
            <a:pPr marL="0" indent="0" algn="l">
              <a:lnSpc>
                <a:spcPts val="2850"/>
              </a:lnSpc>
              <a:buNone/>
            </a:pPr>
            <a:r>
              <a:rPr lang="en-US" sz="1750" b="1" dirty="0">
                <a:solidFill>
                  <a:srgbClr val="272525"/>
                </a:solidFill>
                <a:latin typeface="Inter" pitchFamily="34" charset="0"/>
                <a:ea typeface="Inter" pitchFamily="34" charset="-122"/>
                <a:cs typeface="Inter" pitchFamily="34" charset="-120"/>
              </a:rPr>
              <a:t>Importancia:</a:t>
            </a:r>
            <a:r>
              <a:rPr lang="en-US" sz="1750" dirty="0">
                <a:solidFill>
                  <a:srgbClr val="272525"/>
                </a:solidFill>
                <a:latin typeface="Inter" pitchFamily="34" charset="0"/>
                <a:ea typeface="Inter" pitchFamily="34" charset="-122"/>
                <a:cs typeface="Inter" pitchFamily="34" charset="-120"/>
              </a:rPr>
              <a:t> MoSCoW es fundamental para garantizar que los equipos se centren en lo que realmente importa, maximizando el valor del producto entregado y manteniendo el proyecto dentro de los plazos y presupuestos.</a:t>
            </a:r>
            <a:endParaRPr lang="en-US" sz="1750" dirty="0"/>
          </a:p>
        </p:txBody>
      </p:sp>
      <p:sp>
        <p:nvSpPr>
          <p:cNvPr id="10" name="CuadroTexto 9">
            <a:extLst>
              <a:ext uri="{FF2B5EF4-FFF2-40B4-BE49-F238E27FC236}">
                <a16:creationId xmlns:a16="http://schemas.microsoft.com/office/drawing/2014/main" id="{6867C263-0C0E-92E4-567F-54893AF57663}"/>
              </a:ext>
            </a:extLst>
          </p:cNvPr>
          <p:cNvSpPr txBox="1"/>
          <p:nvPr/>
        </p:nvSpPr>
        <p:spPr>
          <a:xfrm>
            <a:off x="12745843" y="7649736"/>
            <a:ext cx="1884557" cy="579863"/>
          </a:xfrm>
          <a:prstGeom prst="rect">
            <a:avLst/>
          </a:prstGeom>
          <a:solidFill>
            <a:srgbClr val="FFFFFF"/>
          </a:solidFill>
        </p:spPr>
        <p:txBody>
          <a:bodyPr wrap="square" rtlCol="0">
            <a:spAutoFit/>
          </a:bodyPr>
          <a:lstStyle/>
          <a:p>
            <a:endParaRPr lang="es-CO"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4" name="Text 2"/>
          <p:cNvSpPr/>
          <p:nvPr/>
        </p:nvSpPr>
        <p:spPr>
          <a:xfrm>
            <a:off x="1550075" y="1526381"/>
            <a:ext cx="8425577" cy="417671"/>
          </a:xfrm>
          <a:prstGeom prst="rect">
            <a:avLst/>
          </a:prstGeom>
          <a:noFill/>
          <a:ln/>
        </p:spPr>
        <p:txBody>
          <a:bodyPr wrap="none" lIns="0" tIns="0" rIns="0" bIns="0" rtlCol="0" anchor="t"/>
          <a:lstStyle/>
          <a:p>
            <a:pPr marL="0" indent="0" algn="l">
              <a:lnSpc>
                <a:spcPts val="3250"/>
              </a:lnSpc>
              <a:buNone/>
            </a:pPr>
            <a:r>
              <a:rPr lang="en-US" sz="2600" b="1" dirty="0">
                <a:solidFill>
                  <a:srgbClr val="000000"/>
                </a:solidFill>
                <a:latin typeface="Inter Bold" pitchFamily="34" charset="0"/>
                <a:ea typeface="Inter Bold" pitchFamily="34" charset="-122"/>
                <a:cs typeface="Inter Bold" pitchFamily="34" charset="-120"/>
              </a:rPr>
              <a:t>Design Thinking: Innovación Centrada en el Usuario</a:t>
            </a:r>
            <a:endParaRPr lang="en-US" sz="2600" dirty="0"/>
          </a:p>
        </p:txBody>
      </p:sp>
      <p:sp>
        <p:nvSpPr>
          <p:cNvPr id="5" name="Text 3"/>
          <p:cNvSpPr/>
          <p:nvPr/>
        </p:nvSpPr>
        <p:spPr>
          <a:xfrm>
            <a:off x="1550075" y="2128599"/>
            <a:ext cx="11530132" cy="232053"/>
          </a:xfrm>
          <a:prstGeom prst="rect">
            <a:avLst/>
          </a:prstGeom>
          <a:noFill/>
          <a:ln/>
        </p:spPr>
        <p:txBody>
          <a:bodyPr wrap="none" lIns="0" tIns="0" rIns="0" bIns="0" rtlCol="0" anchor="t"/>
          <a:lstStyle/>
          <a:p>
            <a:pPr marL="0" indent="0" algn="l">
              <a:lnSpc>
                <a:spcPts val="1800"/>
              </a:lnSpc>
              <a:buNone/>
            </a:pPr>
            <a:r>
              <a:rPr lang="en-US" sz="1300" dirty="0">
                <a:solidFill>
                  <a:srgbClr val="272525"/>
                </a:solidFill>
                <a:latin typeface="Inter" pitchFamily="34" charset="0"/>
                <a:ea typeface="Inter" pitchFamily="34" charset="-122"/>
                <a:cs typeface="Inter" pitchFamily="34" charset="-120"/>
              </a:rPr>
              <a:t>El Design Thinking es una metodología para la resolución creativa de problemas, con un enfoque profundo en el ser humano y sus necesidades.</a:t>
            </a:r>
            <a:endParaRPr lang="en-US" sz="1300" dirty="0"/>
          </a:p>
        </p:txBody>
      </p:sp>
      <p:sp>
        <p:nvSpPr>
          <p:cNvPr id="6" name="Text 4"/>
          <p:cNvSpPr/>
          <p:nvPr/>
        </p:nvSpPr>
        <p:spPr>
          <a:xfrm>
            <a:off x="1550075" y="2622113"/>
            <a:ext cx="2506504" cy="313253"/>
          </a:xfrm>
          <a:prstGeom prst="rect">
            <a:avLst/>
          </a:prstGeom>
          <a:noFill/>
          <a:ln/>
        </p:spPr>
        <p:txBody>
          <a:bodyPr wrap="none" lIns="0" tIns="0" rIns="0" bIns="0" rtlCol="0" anchor="t"/>
          <a:lstStyle/>
          <a:p>
            <a:pPr marL="0" indent="0" algn="l">
              <a:lnSpc>
                <a:spcPts val="2450"/>
              </a:lnSpc>
              <a:buNone/>
            </a:pPr>
            <a:r>
              <a:rPr lang="en-US" sz="1950" b="1" dirty="0">
                <a:solidFill>
                  <a:srgbClr val="000000"/>
                </a:solidFill>
                <a:latin typeface="Inter Bold" pitchFamily="34" charset="0"/>
                <a:ea typeface="Inter Bold" pitchFamily="34" charset="-122"/>
                <a:cs typeface="Inter Bold" pitchFamily="34" charset="-120"/>
              </a:rPr>
              <a:t>Origen y Enfoque</a:t>
            </a:r>
            <a:endParaRPr lang="en-US" sz="1950" dirty="0"/>
          </a:p>
        </p:txBody>
      </p:sp>
      <p:sp>
        <p:nvSpPr>
          <p:cNvPr id="7" name="Text 5"/>
          <p:cNvSpPr/>
          <p:nvPr/>
        </p:nvSpPr>
        <p:spPr>
          <a:xfrm>
            <a:off x="1550075" y="3058358"/>
            <a:ext cx="3770471" cy="1392317"/>
          </a:xfrm>
          <a:prstGeom prst="rect">
            <a:avLst/>
          </a:prstGeom>
          <a:noFill/>
          <a:ln/>
        </p:spPr>
        <p:txBody>
          <a:bodyPr wrap="square" lIns="0" tIns="0" rIns="0" bIns="0" rtlCol="0" anchor="t"/>
          <a:lstStyle/>
          <a:p>
            <a:pPr marL="0" indent="0" algn="l">
              <a:lnSpc>
                <a:spcPts val="1800"/>
              </a:lnSpc>
              <a:buNone/>
            </a:pPr>
            <a:r>
              <a:rPr lang="en-US" sz="1300" dirty="0">
                <a:solidFill>
                  <a:srgbClr val="272525"/>
                </a:solidFill>
                <a:latin typeface="Inter" pitchFamily="34" charset="0"/>
                <a:ea typeface="Inter" pitchFamily="34" charset="-122"/>
                <a:cs typeface="Inter" pitchFamily="34" charset="-120"/>
              </a:rPr>
              <a:t>Surgió en los años 60 en Stanford, popularizado por IDEO, y se basa en cómo los diseñadores resuelven problemas. Su eje es el usuario, buscando entender sus emociones y comportamientos para generar soluciones innovadoras.</a:t>
            </a:r>
            <a:endParaRPr lang="en-US" sz="1300" dirty="0"/>
          </a:p>
        </p:txBody>
      </p:sp>
      <p:sp>
        <p:nvSpPr>
          <p:cNvPr id="8" name="Text 6"/>
          <p:cNvSpPr/>
          <p:nvPr/>
        </p:nvSpPr>
        <p:spPr>
          <a:xfrm>
            <a:off x="1550075" y="4573667"/>
            <a:ext cx="2506504" cy="313253"/>
          </a:xfrm>
          <a:prstGeom prst="rect">
            <a:avLst/>
          </a:prstGeom>
          <a:noFill/>
          <a:ln/>
        </p:spPr>
        <p:txBody>
          <a:bodyPr wrap="none" lIns="0" tIns="0" rIns="0" bIns="0" rtlCol="0" anchor="t"/>
          <a:lstStyle/>
          <a:p>
            <a:pPr marL="0" indent="0" algn="l">
              <a:lnSpc>
                <a:spcPts val="2450"/>
              </a:lnSpc>
              <a:buNone/>
            </a:pPr>
            <a:r>
              <a:rPr lang="en-US" sz="1950" b="1" dirty="0">
                <a:solidFill>
                  <a:srgbClr val="000000"/>
                </a:solidFill>
                <a:latin typeface="Inter Bold" pitchFamily="34" charset="0"/>
                <a:ea typeface="Inter Bold" pitchFamily="34" charset="-122"/>
                <a:cs typeface="Inter Bold" pitchFamily="34" charset="-120"/>
              </a:rPr>
              <a:t>Principios Clave</a:t>
            </a:r>
            <a:endParaRPr lang="en-US" sz="1950" dirty="0"/>
          </a:p>
        </p:txBody>
      </p:sp>
      <p:sp>
        <p:nvSpPr>
          <p:cNvPr id="9" name="Text 7"/>
          <p:cNvSpPr/>
          <p:nvPr/>
        </p:nvSpPr>
        <p:spPr>
          <a:xfrm>
            <a:off x="1550075" y="5009912"/>
            <a:ext cx="3770471" cy="1985367"/>
          </a:xfrm>
          <a:prstGeom prst="rect">
            <a:avLst/>
          </a:prstGeom>
          <a:noFill/>
          <a:ln/>
        </p:spPr>
        <p:txBody>
          <a:bodyPr wrap="square" lIns="0" tIns="0" rIns="0" bIns="0" rtlCol="0" anchor="t"/>
          <a:lstStyle/>
          <a:p>
            <a:pPr marL="342900" indent="-342900" algn="l">
              <a:lnSpc>
                <a:spcPts val="1800"/>
              </a:lnSpc>
              <a:buSzPct val="100000"/>
              <a:buChar char="•"/>
            </a:pPr>
            <a:r>
              <a:rPr lang="en-US" sz="1300" b="1" dirty="0">
                <a:solidFill>
                  <a:srgbClr val="272525"/>
                </a:solidFill>
                <a:latin typeface="Inter" pitchFamily="34" charset="0"/>
                <a:ea typeface="Inter" pitchFamily="34" charset="-122"/>
                <a:cs typeface="Inter" pitchFamily="34" charset="-120"/>
              </a:rPr>
              <a:t>Empatía:</a:t>
            </a:r>
            <a:r>
              <a:rPr lang="en-US" sz="1300" dirty="0">
                <a:solidFill>
                  <a:srgbClr val="272525"/>
                </a:solidFill>
                <a:latin typeface="Inter" pitchFamily="34" charset="0"/>
                <a:ea typeface="Inter" pitchFamily="34" charset="-122"/>
                <a:cs typeface="Inter" pitchFamily="34" charset="-120"/>
              </a:rPr>
              <a:t> Comprender al usuario desde su perspectiva.</a:t>
            </a:r>
            <a:endParaRPr lang="en-US" sz="1300" dirty="0"/>
          </a:p>
          <a:p>
            <a:pPr marL="342900" indent="-342900" algn="l">
              <a:lnSpc>
                <a:spcPts val="1800"/>
              </a:lnSpc>
              <a:buSzPct val="100000"/>
              <a:buChar char="•"/>
            </a:pPr>
            <a:r>
              <a:rPr lang="en-US" sz="1300" b="1" dirty="0">
                <a:solidFill>
                  <a:srgbClr val="272525"/>
                </a:solidFill>
                <a:latin typeface="Inter" pitchFamily="34" charset="0"/>
                <a:ea typeface="Inter" pitchFamily="34" charset="-122"/>
                <a:cs typeface="Inter" pitchFamily="34" charset="-120"/>
              </a:rPr>
              <a:t>Colaboración:</a:t>
            </a:r>
            <a:r>
              <a:rPr lang="en-US" sz="1300" dirty="0">
                <a:solidFill>
                  <a:srgbClr val="272525"/>
                </a:solidFill>
                <a:latin typeface="Inter" pitchFamily="34" charset="0"/>
                <a:ea typeface="Inter" pitchFamily="34" charset="-122"/>
                <a:cs typeface="Inter" pitchFamily="34" charset="-120"/>
              </a:rPr>
              <a:t> Trabajo en equipo interdisciplinar.</a:t>
            </a:r>
            <a:endParaRPr lang="en-US" sz="1300" dirty="0"/>
          </a:p>
          <a:p>
            <a:pPr marL="342900" indent="-342900" algn="l">
              <a:lnSpc>
                <a:spcPts val="1800"/>
              </a:lnSpc>
              <a:buSzPct val="100000"/>
              <a:buChar char="•"/>
            </a:pPr>
            <a:r>
              <a:rPr lang="en-US" sz="1300" b="1" dirty="0">
                <a:solidFill>
                  <a:srgbClr val="272525"/>
                </a:solidFill>
                <a:latin typeface="Inter" pitchFamily="34" charset="0"/>
                <a:ea typeface="Inter" pitchFamily="34" charset="-122"/>
                <a:cs typeface="Inter" pitchFamily="34" charset="-120"/>
              </a:rPr>
              <a:t>Experimentación:</a:t>
            </a:r>
            <a:r>
              <a:rPr lang="en-US" sz="1300" dirty="0">
                <a:solidFill>
                  <a:srgbClr val="272525"/>
                </a:solidFill>
                <a:latin typeface="Inter" pitchFamily="34" charset="0"/>
                <a:ea typeface="Inter" pitchFamily="34" charset="-122"/>
                <a:cs typeface="Inter" pitchFamily="34" charset="-120"/>
              </a:rPr>
              <a:t> Prototipar y testear ideas rápidamente.</a:t>
            </a:r>
            <a:endParaRPr lang="en-US" sz="1300" dirty="0"/>
          </a:p>
          <a:p>
            <a:pPr marL="342900" indent="-342900" algn="l">
              <a:lnSpc>
                <a:spcPts val="1800"/>
              </a:lnSpc>
              <a:buSzPct val="100000"/>
              <a:buChar char="•"/>
            </a:pPr>
            <a:r>
              <a:rPr lang="en-US" sz="1300" b="1" dirty="0">
                <a:solidFill>
                  <a:srgbClr val="272525"/>
                </a:solidFill>
                <a:latin typeface="Inter" pitchFamily="34" charset="0"/>
                <a:ea typeface="Inter" pitchFamily="34" charset="-122"/>
                <a:cs typeface="Inter" pitchFamily="34" charset="-120"/>
              </a:rPr>
              <a:t>Iteración:</a:t>
            </a:r>
            <a:r>
              <a:rPr lang="en-US" sz="1300" dirty="0">
                <a:solidFill>
                  <a:srgbClr val="272525"/>
                </a:solidFill>
                <a:latin typeface="Inter" pitchFamily="34" charset="0"/>
                <a:ea typeface="Inter" pitchFamily="34" charset="-122"/>
                <a:cs typeface="Inter" pitchFamily="34" charset="-120"/>
              </a:rPr>
              <a:t> Mejora continua a través de ciclos de feedback.</a:t>
            </a:r>
            <a:endParaRPr lang="en-US" sz="1300" dirty="0"/>
          </a:p>
        </p:txBody>
      </p:sp>
      <p:pic>
        <p:nvPicPr>
          <p:cNvPr id="10" name="Image 0" descr="preencoded.png"/>
          <p:cNvPicPr>
            <a:picLocks noChangeAspect="1"/>
          </p:cNvPicPr>
          <p:nvPr/>
        </p:nvPicPr>
        <p:blipFill>
          <a:blip r:embed="rId3"/>
          <a:stretch>
            <a:fillRect/>
          </a:stretch>
        </p:blipFill>
        <p:spPr>
          <a:xfrm>
            <a:off x="5735836" y="2685693"/>
            <a:ext cx="7351871" cy="4165997"/>
          </a:xfrm>
          <a:prstGeom prst="rect">
            <a:avLst/>
          </a:prstGeom>
        </p:spPr>
      </p:pic>
      <p:sp>
        <p:nvSpPr>
          <p:cNvPr id="11" name="CuadroTexto 10">
            <a:extLst>
              <a:ext uri="{FF2B5EF4-FFF2-40B4-BE49-F238E27FC236}">
                <a16:creationId xmlns:a16="http://schemas.microsoft.com/office/drawing/2014/main" id="{EAC13395-1FFC-35BE-E0A2-568CE92EDA99}"/>
              </a:ext>
            </a:extLst>
          </p:cNvPr>
          <p:cNvSpPr txBox="1"/>
          <p:nvPr/>
        </p:nvSpPr>
        <p:spPr>
          <a:xfrm>
            <a:off x="12745843" y="7649736"/>
            <a:ext cx="1884557" cy="579863"/>
          </a:xfrm>
          <a:prstGeom prst="rect">
            <a:avLst/>
          </a:prstGeom>
          <a:solidFill>
            <a:srgbClr val="FFFFFF"/>
          </a:solidFill>
        </p:spPr>
        <p:txBody>
          <a:bodyPr wrap="square" rtlCol="0">
            <a:spAutoFit/>
          </a:bodyPr>
          <a:lstStyle/>
          <a:p>
            <a:endParaRPr lang="es-CO"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2230041" y="511612"/>
            <a:ext cx="4727138" cy="368498"/>
          </a:xfrm>
          <a:prstGeom prst="rect">
            <a:avLst/>
          </a:prstGeom>
          <a:noFill/>
          <a:ln/>
        </p:spPr>
        <p:txBody>
          <a:bodyPr wrap="none" lIns="0" tIns="0" rIns="0" bIns="0" rtlCol="0" anchor="t"/>
          <a:lstStyle/>
          <a:p>
            <a:pPr marL="0" indent="0" algn="l">
              <a:lnSpc>
                <a:spcPts val="2900"/>
              </a:lnSpc>
              <a:buNone/>
            </a:pPr>
            <a:r>
              <a:rPr lang="en-US" sz="2300" b="1" dirty="0">
                <a:solidFill>
                  <a:srgbClr val="000000"/>
                </a:solidFill>
                <a:latin typeface="Inter Bold" pitchFamily="34" charset="0"/>
                <a:ea typeface="Inter Bold" pitchFamily="34" charset="-122"/>
                <a:cs typeface="Inter Bold" pitchFamily="34" charset="-120"/>
              </a:rPr>
              <a:t>Las 5 Etapas del Design Thinking</a:t>
            </a:r>
            <a:endParaRPr lang="en-US" sz="2300" dirty="0"/>
          </a:p>
        </p:txBody>
      </p:sp>
      <p:pic>
        <p:nvPicPr>
          <p:cNvPr id="3" name="Image 0" descr="preencoded.png"/>
          <p:cNvPicPr>
            <a:picLocks noChangeAspect="1"/>
          </p:cNvPicPr>
          <p:nvPr/>
        </p:nvPicPr>
        <p:blipFill>
          <a:blip r:embed="rId3"/>
          <a:stretch>
            <a:fillRect/>
          </a:stretch>
        </p:blipFill>
        <p:spPr>
          <a:xfrm>
            <a:off x="2392918" y="1071563"/>
            <a:ext cx="9844564" cy="3694033"/>
          </a:xfrm>
          <a:prstGeom prst="rect">
            <a:avLst/>
          </a:prstGeom>
        </p:spPr>
      </p:pic>
      <p:pic>
        <p:nvPicPr>
          <p:cNvPr id="4" name="Image 1"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800191" y="2012499"/>
            <a:ext cx="508497" cy="508498"/>
          </a:xfrm>
          <a:prstGeom prst="rect">
            <a:avLst/>
          </a:prstGeom>
        </p:spPr>
      </p:pic>
      <p:sp>
        <p:nvSpPr>
          <p:cNvPr id="5" name="Text 1"/>
          <p:cNvSpPr/>
          <p:nvPr/>
        </p:nvSpPr>
        <p:spPr>
          <a:xfrm>
            <a:off x="10347151" y="3868835"/>
            <a:ext cx="1484814" cy="286030"/>
          </a:xfrm>
          <a:prstGeom prst="rect">
            <a:avLst/>
          </a:prstGeom>
          <a:noFill/>
          <a:ln/>
        </p:spPr>
        <p:txBody>
          <a:bodyPr wrap="none" lIns="0" tIns="0" rIns="0" bIns="0" rtlCol="0" anchor="t"/>
          <a:lstStyle/>
          <a:p>
            <a:pPr marL="0" indent="0" algn="ctr">
              <a:lnSpc>
                <a:spcPts val="2250"/>
              </a:lnSpc>
              <a:buNone/>
            </a:pPr>
            <a:r>
              <a:rPr lang="en-US" sz="1800" b="1" dirty="0">
                <a:solidFill>
                  <a:srgbClr val="272525"/>
                </a:solidFill>
                <a:latin typeface="Inter Bold" pitchFamily="34" charset="0"/>
                <a:ea typeface="Inter Bold" pitchFamily="34" charset="-122"/>
                <a:cs typeface="Inter Bold" pitchFamily="34" charset="-120"/>
              </a:rPr>
              <a:t>Test</a:t>
            </a:r>
            <a:endParaRPr lang="en-US" sz="1800" dirty="0"/>
          </a:p>
        </p:txBody>
      </p:sp>
      <p:pic>
        <p:nvPicPr>
          <p:cNvPr id="6" name="Image 2" descr="preencoded.png"/>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938611" y="2013452"/>
            <a:ext cx="508498" cy="508498"/>
          </a:xfrm>
          <a:prstGeom prst="rect">
            <a:avLst/>
          </a:prstGeom>
        </p:spPr>
      </p:pic>
      <p:sp>
        <p:nvSpPr>
          <p:cNvPr id="7" name="Text 2"/>
          <p:cNvSpPr/>
          <p:nvPr/>
        </p:nvSpPr>
        <p:spPr>
          <a:xfrm>
            <a:off x="8475877" y="3868835"/>
            <a:ext cx="1484815" cy="286030"/>
          </a:xfrm>
          <a:prstGeom prst="rect">
            <a:avLst/>
          </a:prstGeom>
          <a:noFill/>
          <a:ln/>
        </p:spPr>
        <p:txBody>
          <a:bodyPr wrap="none" lIns="0" tIns="0" rIns="0" bIns="0" rtlCol="0" anchor="t"/>
          <a:lstStyle/>
          <a:p>
            <a:pPr marL="0" indent="0" algn="ctr">
              <a:lnSpc>
                <a:spcPts val="2250"/>
              </a:lnSpc>
              <a:buNone/>
            </a:pPr>
            <a:r>
              <a:rPr lang="en-US" sz="1800" b="1" dirty="0">
                <a:solidFill>
                  <a:srgbClr val="272525"/>
                </a:solidFill>
                <a:latin typeface="Inter Bold" pitchFamily="34" charset="0"/>
                <a:ea typeface="Inter Bold" pitchFamily="34" charset="-122"/>
                <a:cs typeface="Inter Bold" pitchFamily="34" charset="-120"/>
              </a:rPr>
              <a:t>Prototype</a:t>
            </a:r>
            <a:endParaRPr lang="en-US" sz="1800" dirty="0"/>
          </a:p>
        </p:txBody>
      </p:sp>
      <p:pic>
        <p:nvPicPr>
          <p:cNvPr id="8" name="Image 3" descr="preencoded.png"/>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077508" y="2013452"/>
            <a:ext cx="508498" cy="508498"/>
          </a:xfrm>
          <a:prstGeom prst="rect">
            <a:avLst/>
          </a:prstGeom>
        </p:spPr>
      </p:pic>
      <p:sp>
        <p:nvSpPr>
          <p:cNvPr id="9" name="Text 3"/>
          <p:cNvSpPr/>
          <p:nvPr/>
        </p:nvSpPr>
        <p:spPr>
          <a:xfrm>
            <a:off x="6614774" y="3868835"/>
            <a:ext cx="1484815" cy="286030"/>
          </a:xfrm>
          <a:prstGeom prst="rect">
            <a:avLst/>
          </a:prstGeom>
          <a:noFill/>
          <a:ln/>
        </p:spPr>
        <p:txBody>
          <a:bodyPr wrap="none" lIns="0" tIns="0" rIns="0" bIns="0" rtlCol="0" anchor="t"/>
          <a:lstStyle/>
          <a:p>
            <a:pPr marL="0" indent="0" algn="ctr">
              <a:lnSpc>
                <a:spcPts val="2250"/>
              </a:lnSpc>
              <a:buNone/>
            </a:pPr>
            <a:r>
              <a:rPr lang="en-US" sz="1800" b="1" dirty="0">
                <a:solidFill>
                  <a:srgbClr val="272525"/>
                </a:solidFill>
                <a:latin typeface="Inter Bold" pitchFamily="34" charset="0"/>
                <a:ea typeface="Inter Bold" pitchFamily="34" charset="-122"/>
                <a:cs typeface="Inter Bold" pitchFamily="34" charset="-120"/>
              </a:rPr>
              <a:t>Ideate</a:t>
            </a:r>
            <a:endParaRPr lang="en-US" sz="1800" dirty="0"/>
          </a:p>
        </p:txBody>
      </p:sp>
      <p:pic>
        <p:nvPicPr>
          <p:cNvPr id="10" name="Image 4" descr="preencoded.png"/>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216404" y="2013452"/>
            <a:ext cx="508498" cy="508498"/>
          </a:xfrm>
          <a:prstGeom prst="rect">
            <a:avLst/>
          </a:prstGeom>
        </p:spPr>
      </p:pic>
      <p:sp>
        <p:nvSpPr>
          <p:cNvPr id="11" name="Text 4"/>
          <p:cNvSpPr/>
          <p:nvPr/>
        </p:nvSpPr>
        <p:spPr>
          <a:xfrm>
            <a:off x="4753671" y="3868835"/>
            <a:ext cx="1484814" cy="286030"/>
          </a:xfrm>
          <a:prstGeom prst="rect">
            <a:avLst/>
          </a:prstGeom>
          <a:noFill/>
          <a:ln/>
        </p:spPr>
        <p:txBody>
          <a:bodyPr wrap="none" lIns="0" tIns="0" rIns="0" bIns="0" rtlCol="0" anchor="t"/>
          <a:lstStyle/>
          <a:p>
            <a:pPr marL="0" indent="0" algn="ctr">
              <a:lnSpc>
                <a:spcPts val="2250"/>
              </a:lnSpc>
              <a:buNone/>
            </a:pPr>
            <a:r>
              <a:rPr lang="en-US" sz="1800" b="1" dirty="0">
                <a:solidFill>
                  <a:srgbClr val="272525"/>
                </a:solidFill>
                <a:latin typeface="Inter Bold" pitchFamily="34" charset="0"/>
                <a:ea typeface="Inter Bold" pitchFamily="34" charset="-122"/>
                <a:cs typeface="Inter Bold" pitchFamily="34" charset="-120"/>
              </a:rPr>
              <a:t>Define</a:t>
            </a:r>
            <a:endParaRPr lang="en-US" sz="1800" dirty="0"/>
          </a:p>
        </p:txBody>
      </p:sp>
      <p:pic>
        <p:nvPicPr>
          <p:cNvPr id="12" name="Image 5" descr="preencoded.png"/>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345131" y="2013452"/>
            <a:ext cx="508498" cy="508498"/>
          </a:xfrm>
          <a:prstGeom prst="rect">
            <a:avLst/>
          </a:prstGeom>
        </p:spPr>
      </p:pic>
      <p:sp>
        <p:nvSpPr>
          <p:cNvPr id="13" name="Text 5"/>
          <p:cNvSpPr/>
          <p:nvPr/>
        </p:nvSpPr>
        <p:spPr>
          <a:xfrm>
            <a:off x="2851888" y="3868835"/>
            <a:ext cx="1484814" cy="286030"/>
          </a:xfrm>
          <a:prstGeom prst="rect">
            <a:avLst/>
          </a:prstGeom>
          <a:noFill/>
          <a:ln/>
        </p:spPr>
        <p:txBody>
          <a:bodyPr wrap="none" lIns="0" tIns="0" rIns="0" bIns="0" rtlCol="0" anchor="t"/>
          <a:lstStyle/>
          <a:p>
            <a:pPr marL="0" indent="0" algn="ctr">
              <a:lnSpc>
                <a:spcPts val="2250"/>
              </a:lnSpc>
              <a:buNone/>
            </a:pPr>
            <a:r>
              <a:rPr lang="en-US" sz="1800" b="1" dirty="0">
                <a:solidFill>
                  <a:srgbClr val="272525"/>
                </a:solidFill>
                <a:latin typeface="Inter Bold" pitchFamily="34" charset="0"/>
                <a:ea typeface="Inter Bold" pitchFamily="34" charset="-122"/>
                <a:cs typeface="Inter Bold" pitchFamily="34" charset="-120"/>
              </a:rPr>
              <a:t>Empathize</a:t>
            </a:r>
            <a:endParaRPr lang="en-US" sz="1800" dirty="0"/>
          </a:p>
        </p:txBody>
      </p:sp>
      <p:sp>
        <p:nvSpPr>
          <p:cNvPr id="14" name="Text 6"/>
          <p:cNvSpPr/>
          <p:nvPr/>
        </p:nvSpPr>
        <p:spPr>
          <a:xfrm>
            <a:off x="2230041" y="4873347"/>
            <a:ext cx="10170319" cy="194429"/>
          </a:xfrm>
          <a:prstGeom prst="rect">
            <a:avLst/>
          </a:prstGeom>
          <a:noFill/>
          <a:ln/>
        </p:spPr>
        <p:txBody>
          <a:bodyPr wrap="none" lIns="0" tIns="0" rIns="0" bIns="0" rtlCol="0" anchor="t"/>
          <a:lstStyle/>
          <a:p>
            <a:pPr marL="0" indent="0" algn="l">
              <a:lnSpc>
                <a:spcPts val="1500"/>
              </a:lnSpc>
              <a:buNone/>
            </a:pPr>
            <a:r>
              <a:rPr lang="en-US" sz="1150" dirty="0">
                <a:solidFill>
                  <a:srgbClr val="272525"/>
                </a:solidFill>
                <a:latin typeface="Inter" pitchFamily="34" charset="0"/>
                <a:ea typeface="Inter" pitchFamily="34" charset="-122"/>
                <a:cs typeface="Inter" pitchFamily="34" charset="-120"/>
              </a:rPr>
              <a:t>El Design Thinking se organiza en un proceso iterativo de cinco fases que fomentan la creatividad y la innovación.</a:t>
            </a:r>
            <a:endParaRPr lang="en-US" sz="1150" dirty="0"/>
          </a:p>
        </p:txBody>
      </p:sp>
      <p:sp>
        <p:nvSpPr>
          <p:cNvPr id="15" name="Text 7"/>
          <p:cNvSpPr/>
          <p:nvPr/>
        </p:nvSpPr>
        <p:spPr>
          <a:xfrm>
            <a:off x="2230041" y="5175528"/>
            <a:ext cx="147280" cy="184190"/>
          </a:xfrm>
          <a:prstGeom prst="rect">
            <a:avLst/>
          </a:prstGeom>
          <a:noFill/>
          <a:ln/>
        </p:spPr>
        <p:txBody>
          <a:bodyPr wrap="none" lIns="0" tIns="0" rIns="0" bIns="0" rtlCol="0" anchor="t"/>
          <a:lstStyle/>
          <a:p>
            <a:pPr marL="0" indent="0" algn="l">
              <a:lnSpc>
                <a:spcPts val="1500"/>
              </a:lnSpc>
              <a:buNone/>
            </a:pPr>
            <a:r>
              <a:rPr lang="en-US" sz="1150" dirty="0">
                <a:solidFill>
                  <a:srgbClr val="272525"/>
                </a:solidFill>
                <a:latin typeface="Inter Light" pitchFamily="34" charset="0"/>
                <a:ea typeface="Inter Light" pitchFamily="34" charset="-122"/>
                <a:cs typeface="Inter Light" pitchFamily="34" charset="-120"/>
              </a:rPr>
              <a:t>01</a:t>
            </a:r>
            <a:endParaRPr lang="en-US" sz="1150" dirty="0"/>
          </a:p>
        </p:txBody>
      </p:sp>
      <p:sp>
        <p:nvSpPr>
          <p:cNvPr id="16" name="Shape 8"/>
          <p:cNvSpPr/>
          <p:nvPr/>
        </p:nvSpPr>
        <p:spPr>
          <a:xfrm>
            <a:off x="2230041" y="5410676"/>
            <a:ext cx="3326249" cy="15240"/>
          </a:xfrm>
          <a:prstGeom prst="rect">
            <a:avLst/>
          </a:prstGeom>
          <a:solidFill>
            <a:srgbClr val="4950BC"/>
          </a:solidFill>
          <a:ln/>
        </p:spPr>
        <p:txBody>
          <a:bodyPr/>
          <a:lstStyle/>
          <a:p>
            <a:endParaRPr lang="es-CO"/>
          </a:p>
        </p:txBody>
      </p:sp>
      <p:sp>
        <p:nvSpPr>
          <p:cNvPr id="17" name="Text 9"/>
          <p:cNvSpPr/>
          <p:nvPr/>
        </p:nvSpPr>
        <p:spPr>
          <a:xfrm>
            <a:off x="2230041" y="5514737"/>
            <a:ext cx="1842373" cy="230148"/>
          </a:xfrm>
          <a:prstGeom prst="rect">
            <a:avLst/>
          </a:prstGeom>
          <a:noFill/>
          <a:ln/>
        </p:spPr>
        <p:txBody>
          <a:bodyPr wrap="none" lIns="0" tIns="0" rIns="0" bIns="0" rtlCol="0" anchor="t"/>
          <a:lstStyle/>
          <a:p>
            <a:pPr marL="0" indent="0" algn="l">
              <a:lnSpc>
                <a:spcPts val="1800"/>
              </a:lnSpc>
              <a:buNone/>
            </a:pPr>
            <a:r>
              <a:rPr lang="en-US" sz="1450" b="1" dirty="0">
                <a:solidFill>
                  <a:srgbClr val="272525"/>
                </a:solidFill>
                <a:latin typeface="Inter Bold" pitchFamily="34" charset="0"/>
                <a:ea typeface="Inter Bold" pitchFamily="34" charset="-122"/>
                <a:cs typeface="Inter Bold" pitchFamily="34" charset="-120"/>
              </a:rPr>
              <a:t>Empatizar</a:t>
            </a:r>
            <a:endParaRPr lang="en-US" sz="1450" dirty="0"/>
          </a:p>
        </p:txBody>
      </p:sp>
      <p:sp>
        <p:nvSpPr>
          <p:cNvPr id="18" name="Text 10"/>
          <p:cNvSpPr/>
          <p:nvPr/>
        </p:nvSpPr>
        <p:spPr>
          <a:xfrm>
            <a:off x="2230041" y="5802273"/>
            <a:ext cx="3326249" cy="583287"/>
          </a:xfrm>
          <a:prstGeom prst="rect">
            <a:avLst/>
          </a:prstGeom>
          <a:noFill/>
          <a:ln/>
        </p:spPr>
        <p:txBody>
          <a:bodyPr wrap="square" lIns="0" tIns="0" rIns="0" bIns="0" rtlCol="0" anchor="t"/>
          <a:lstStyle/>
          <a:p>
            <a:pPr marL="0" indent="0" algn="l">
              <a:lnSpc>
                <a:spcPts val="1500"/>
              </a:lnSpc>
              <a:buNone/>
            </a:pPr>
            <a:r>
              <a:rPr lang="en-US" sz="1150" dirty="0">
                <a:solidFill>
                  <a:srgbClr val="272525"/>
                </a:solidFill>
                <a:latin typeface="Inter" pitchFamily="34" charset="0"/>
                <a:ea typeface="Inter" pitchFamily="34" charset="-122"/>
                <a:cs typeface="Inter" pitchFamily="34" charset="-120"/>
              </a:rPr>
              <a:t>Investigar las necesidades del usuario mediante entrevistas, observación y análisis de contextos.</a:t>
            </a:r>
            <a:endParaRPr lang="en-US" sz="1150" dirty="0"/>
          </a:p>
        </p:txBody>
      </p:sp>
      <p:sp>
        <p:nvSpPr>
          <p:cNvPr id="19" name="Text 11"/>
          <p:cNvSpPr/>
          <p:nvPr/>
        </p:nvSpPr>
        <p:spPr>
          <a:xfrm>
            <a:off x="5652016" y="5175528"/>
            <a:ext cx="147280" cy="184190"/>
          </a:xfrm>
          <a:prstGeom prst="rect">
            <a:avLst/>
          </a:prstGeom>
          <a:noFill/>
          <a:ln/>
        </p:spPr>
        <p:txBody>
          <a:bodyPr wrap="none" lIns="0" tIns="0" rIns="0" bIns="0" rtlCol="0" anchor="t"/>
          <a:lstStyle/>
          <a:p>
            <a:pPr marL="0" indent="0" algn="l">
              <a:lnSpc>
                <a:spcPts val="1500"/>
              </a:lnSpc>
              <a:buNone/>
            </a:pPr>
            <a:r>
              <a:rPr lang="en-US" sz="1150" dirty="0">
                <a:solidFill>
                  <a:srgbClr val="272525"/>
                </a:solidFill>
                <a:latin typeface="Inter Light" pitchFamily="34" charset="0"/>
                <a:ea typeface="Inter Light" pitchFamily="34" charset="-122"/>
                <a:cs typeface="Inter Light" pitchFamily="34" charset="-120"/>
              </a:rPr>
              <a:t>02</a:t>
            </a:r>
            <a:endParaRPr lang="en-US" sz="1150" dirty="0"/>
          </a:p>
        </p:txBody>
      </p:sp>
      <p:sp>
        <p:nvSpPr>
          <p:cNvPr id="20" name="Shape 12"/>
          <p:cNvSpPr/>
          <p:nvPr/>
        </p:nvSpPr>
        <p:spPr>
          <a:xfrm>
            <a:off x="5652016" y="5410676"/>
            <a:ext cx="3326249" cy="15240"/>
          </a:xfrm>
          <a:prstGeom prst="rect">
            <a:avLst/>
          </a:prstGeom>
          <a:solidFill>
            <a:srgbClr val="4950BC"/>
          </a:solidFill>
          <a:ln/>
        </p:spPr>
        <p:txBody>
          <a:bodyPr/>
          <a:lstStyle/>
          <a:p>
            <a:endParaRPr lang="es-CO"/>
          </a:p>
        </p:txBody>
      </p:sp>
      <p:sp>
        <p:nvSpPr>
          <p:cNvPr id="21" name="Text 13"/>
          <p:cNvSpPr/>
          <p:nvPr/>
        </p:nvSpPr>
        <p:spPr>
          <a:xfrm>
            <a:off x="5652016" y="5514737"/>
            <a:ext cx="1842373" cy="230148"/>
          </a:xfrm>
          <a:prstGeom prst="rect">
            <a:avLst/>
          </a:prstGeom>
          <a:noFill/>
          <a:ln/>
        </p:spPr>
        <p:txBody>
          <a:bodyPr wrap="none" lIns="0" tIns="0" rIns="0" bIns="0" rtlCol="0" anchor="t"/>
          <a:lstStyle/>
          <a:p>
            <a:pPr marL="0" indent="0" algn="l">
              <a:lnSpc>
                <a:spcPts val="1800"/>
              </a:lnSpc>
              <a:buNone/>
            </a:pPr>
            <a:r>
              <a:rPr lang="en-US" sz="1450" b="1" dirty="0">
                <a:solidFill>
                  <a:srgbClr val="272525"/>
                </a:solidFill>
                <a:latin typeface="Inter Bold" pitchFamily="34" charset="0"/>
                <a:ea typeface="Inter Bold" pitchFamily="34" charset="-122"/>
                <a:cs typeface="Inter Bold" pitchFamily="34" charset="-120"/>
              </a:rPr>
              <a:t>Definir</a:t>
            </a:r>
            <a:endParaRPr lang="en-US" sz="1450" dirty="0"/>
          </a:p>
        </p:txBody>
      </p:sp>
      <p:sp>
        <p:nvSpPr>
          <p:cNvPr id="22" name="Text 14"/>
          <p:cNvSpPr/>
          <p:nvPr/>
        </p:nvSpPr>
        <p:spPr>
          <a:xfrm>
            <a:off x="5652016" y="5802273"/>
            <a:ext cx="3326249" cy="583287"/>
          </a:xfrm>
          <a:prstGeom prst="rect">
            <a:avLst/>
          </a:prstGeom>
          <a:noFill/>
          <a:ln/>
        </p:spPr>
        <p:txBody>
          <a:bodyPr wrap="square" lIns="0" tIns="0" rIns="0" bIns="0" rtlCol="0" anchor="t"/>
          <a:lstStyle/>
          <a:p>
            <a:pPr marL="0" indent="0" algn="l">
              <a:lnSpc>
                <a:spcPts val="1500"/>
              </a:lnSpc>
              <a:buNone/>
            </a:pPr>
            <a:r>
              <a:rPr lang="en-US" sz="1150" dirty="0">
                <a:solidFill>
                  <a:srgbClr val="272525"/>
                </a:solidFill>
                <a:latin typeface="Inter" pitchFamily="34" charset="0"/>
                <a:ea typeface="Inter" pitchFamily="34" charset="-122"/>
                <a:cs typeface="Inter" pitchFamily="34" charset="-120"/>
              </a:rPr>
              <a:t>Sintetizar la información para formular el problema central que se desea resolver desde la perspectiva del usuario.</a:t>
            </a:r>
            <a:endParaRPr lang="en-US" sz="1150" dirty="0"/>
          </a:p>
        </p:txBody>
      </p:sp>
      <p:sp>
        <p:nvSpPr>
          <p:cNvPr id="23" name="Text 15"/>
          <p:cNvSpPr/>
          <p:nvPr/>
        </p:nvSpPr>
        <p:spPr>
          <a:xfrm>
            <a:off x="9073991" y="5175528"/>
            <a:ext cx="147280" cy="184190"/>
          </a:xfrm>
          <a:prstGeom prst="rect">
            <a:avLst/>
          </a:prstGeom>
          <a:noFill/>
          <a:ln/>
        </p:spPr>
        <p:txBody>
          <a:bodyPr wrap="none" lIns="0" tIns="0" rIns="0" bIns="0" rtlCol="0" anchor="t"/>
          <a:lstStyle/>
          <a:p>
            <a:pPr marL="0" indent="0" algn="l">
              <a:lnSpc>
                <a:spcPts val="1500"/>
              </a:lnSpc>
              <a:buNone/>
            </a:pPr>
            <a:r>
              <a:rPr lang="en-US" sz="1150" dirty="0">
                <a:solidFill>
                  <a:srgbClr val="272525"/>
                </a:solidFill>
                <a:latin typeface="Inter Light" pitchFamily="34" charset="0"/>
                <a:ea typeface="Inter Light" pitchFamily="34" charset="-122"/>
                <a:cs typeface="Inter Light" pitchFamily="34" charset="-120"/>
              </a:rPr>
              <a:t>03</a:t>
            </a:r>
            <a:endParaRPr lang="en-US" sz="1150" dirty="0"/>
          </a:p>
        </p:txBody>
      </p:sp>
      <p:sp>
        <p:nvSpPr>
          <p:cNvPr id="24" name="Shape 16"/>
          <p:cNvSpPr/>
          <p:nvPr/>
        </p:nvSpPr>
        <p:spPr>
          <a:xfrm>
            <a:off x="9073991" y="5410676"/>
            <a:ext cx="3326249" cy="15240"/>
          </a:xfrm>
          <a:prstGeom prst="rect">
            <a:avLst/>
          </a:prstGeom>
          <a:solidFill>
            <a:srgbClr val="4950BC"/>
          </a:solidFill>
          <a:ln/>
        </p:spPr>
        <p:txBody>
          <a:bodyPr/>
          <a:lstStyle/>
          <a:p>
            <a:endParaRPr lang="es-CO"/>
          </a:p>
        </p:txBody>
      </p:sp>
      <p:sp>
        <p:nvSpPr>
          <p:cNvPr id="25" name="Text 17"/>
          <p:cNvSpPr/>
          <p:nvPr/>
        </p:nvSpPr>
        <p:spPr>
          <a:xfrm>
            <a:off x="9073991" y="5514737"/>
            <a:ext cx="1842373" cy="230148"/>
          </a:xfrm>
          <a:prstGeom prst="rect">
            <a:avLst/>
          </a:prstGeom>
          <a:noFill/>
          <a:ln/>
        </p:spPr>
        <p:txBody>
          <a:bodyPr wrap="none" lIns="0" tIns="0" rIns="0" bIns="0" rtlCol="0" anchor="t"/>
          <a:lstStyle/>
          <a:p>
            <a:pPr marL="0" indent="0" algn="l">
              <a:lnSpc>
                <a:spcPts val="1800"/>
              </a:lnSpc>
              <a:buNone/>
            </a:pPr>
            <a:r>
              <a:rPr lang="en-US" sz="1450" b="1" dirty="0">
                <a:solidFill>
                  <a:srgbClr val="272525"/>
                </a:solidFill>
                <a:latin typeface="Inter Bold" pitchFamily="34" charset="0"/>
                <a:ea typeface="Inter Bold" pitchFamily="34" charset="-122"/>
                <a:cs typeface="Inter Bold" pitchFamily="34" charset="-120"/>
              </a:rPr>
              <a:t>Idear</a:t>
            </a:r>
            <a:endParaRPr lang="en-US" sz="1450" dirty="0"/>
          </a:p>
        </p:txBody>
      </p:sp>
      <p:sp>
        <p:nvSpPr>
          <p:cNvPr id="26" name="Text 18"/>
          <p:cNvSpPr/>
          <p:nvPr/>
        </p:nvSpPr>
        <p:spPr>
          <a:xfrm>
            <a:off x="9073991" y="5802273"/>
            <a:ext cx="3326249" cy="388858"/>
          </a:xfrm>
          <a:prstGeom prst="rect">
            <a:avLst/>
          </a:prstGeom>
          <a:noFill/>
          <a:ln/>
        </p:spPr>
        <p:txBody>
          <a:bodyPr wrap="square" lIns="0" tIns="0" rIns="0" bIns="0" rtlCol="0" anchor="t"/>
          <a:lstStyle/>
          <a:p>
            <a:pPr marL="0" indent="0" algn="l">
              <a:lnSpc>
                <a:spcPts val="1500"/>
              </a:lnSpc>
              <a:buNone/>
            </a:pPr>
            <a:r>
              <a:rPr lang="en-US" sz="1150" dirty="0">
                <a:solidFill>
                  <a:srgbClr val="272525"/>
                </a:solidFill>
                <a:latin typeface="Inter" pitchFamily="34" charset="0"/>
                <a:ea typeface="Inter" pitchFamily="34" charset="-122"/>
                <a:cs typeface="Inter" pitchFamily="34" charset="-120"/>
              </a:rPr>
              <a:t>Generar una amplia gama de soluciones creativas al problema definido, sin juicios.</a:t>
            </a:r>
            <a:endParaRPr lang="en-US" sz="1150" dirty="0"/>
          </a:p>
        </p:txBody>
      </p:sp>
      <p:sp>
        <p:nvSpPr>
          <p:cNvPr id="27" name="Text 19"/>
          <p:cNvSpPr/>
          <p:nvPr/>
        </p:nvSpPr>
        <p:spPr>
          <a:xfrm>
            <a:off x="2230041" y="6591776"/>
            <a:ext cx="147280" cy="184190"/>
          </a:xfrm>
          <a:prstGeom prst="rect">
            <a:avLst/>
          </a:prstGeom>
          <a:noFill/>
          <a:ln/>
        </p:spPr>
        <p:txBody>
          <a:bodyPr wrap="none" lIns="0" tIns="0" rIns="0" bIns="0" rtlCol="0" anchor="t"/>
          <a:lstStyle/>
          <a:p>
            <a:pPr marL="0" indent="0" algn="l">
              <a:lnSpc>
                <a:spcPts val="1500"/>
              </a:lnSpc>
              <a:buNone/>
            </a:pPr>
            <a:r>
              <a:rPr lang="en-US" sz="1150" dirty="0">
                <a:solidFill>
                  <a:srgbClr val="272525"/>
                </a:solidFill>
                <a:latin typeface="Inter Light" pitchFamily="34" charset="0"/>
                <a:ea typeface="Inter Light" pitchFamily="34" charset="-122"/>
                <a:cs typeface="Inter Light" pitchFamily="34" charset="-120"/>
              </a:rPr>
              <a:t>04</a:t>
            </a:r>
            <a:endParaRPr lang="en-US" sz="1150" dirty="0"/>
          </a:p>
        </p:txBody>
      </p:sp>
      <p:sp>
        <p:nvSpPr>
          <p:cNvPr id="28" name="Shape 20"/>
          <p:cNvSpPr/>
          <p:nvPr/>
        </p:nvSpPr>
        <p:spPr>
          <a:xfrm>
            <a:off x="2230041" y="6826925"/>
            <a:ext cx="5037177" cy="15240"/>
          </a:xfrm>
          <a:prstGeom prst="rect">
            <a:avLst/>
          </a:prstGeom>
          <a:solidFill>
            <a:srgbClr val="4950BC"/>
          </a:solidFill>
          <a:ln/>
        </p:spPr>
        <p:txBody>
          <a:bodyPr/>
          <a:lstStyle/>
          <a:p>
            <a:endParaRPr lang="es-CO"/>
          </a:p>
        </p:txBody>
      </p:sp>
      <p:sp>
        <p:nvSpPr>
          <p:cNvPr id="29" name="Text 21"/>
          <p:cNvSpPr/>
          <p:nvPr/>
        </p:nvSpPr>
        <p:spPr>
          <a:xfrm>
            <a:off x="2230041" y="6930985"/>
            <a:ext cx="1842373" cy="230148"/>
          </a:xfrm>
          <a:prstGeom prst="rect">
            <a:avLst/>
          </a:prstGeom>
          <a:noFill/>
          <a:ln/>
        </p:spPr>
        <p:txBody>
          <a:bodyPr wrap="none" lIns="0" tIns="0" rIns="0" bIns="0" rtlCol="0" anchor="t"/>
          <a:lstStyle/>
          <a:p>
            <a:pPr marL="0" indent="0" algn="l">
              <a:lnSpc>
                <a:spcPts val="1800"/>
              </a:lnSpc>
              <a:buNone/>
            </a:pPr>
            <a:r>
              <a:rPr lang="en-US" sz="1450" b="1" dirty="0">
                <a:solidFill>
                  <a:srgbClr val="272525"/>
                </a:solidFill>
                <a:latin typeface="Inter Bold" pitchFamily="34" charset="0"/>
                <a:ea typeface="Inter Bold" pitchFamily="34" charset="-122"/>
                <a:cs typeface="Inter Bold" pitchFamily="34" charset="-120"/>
              </a:rPr>
              <a:t>Prototipar</a:t>
            </a:r>
            <a:endParaRPr lang="en-US" sz="1450" dirty="0"/>
          </a:p>
        </p:txBody>
      </p:sp>
      <p:sp>
        <p:nvSpPr>
          <p:cNvPr id="30" name="Text 22"/>
          <p:cNvSpPr/>
          <p:nvPr/>
        </p:nvSpPr>
        <p:spPr>
          <a:xfrm>
            <a:off x="2230041" y="7218521"/>
            <a:ext cx="5037177" cy="388858"/>
          </a:xfrm>
          <a:prstGeom prst="rect">
            <a:avLst/>
          </a:prstGeom>
          <a:noFill/>
          <a:ln/>
        </p:spPr>
        <p:txBody>
          <a:bodyPr wrap="square" lIns="0" tIns="0" rIns="0" bIns="0" rtlCol="0" anchor="t"/>
          <a:lstStyle/>
          <a:p>
            <a:pPr marL="0" indent="0" algn="l">
              <a:lnSpc>
                <a:spcPts val="1500"/>
              </a:lnSpc>
              <a:buNone/>
            </a:pPr>
            <a:r>
              <a:rPr lang="en-US" sz="1150" dirty="0">
                <a:solidFill>
                  <a:srgbClr val="272525"/>
                </a:solidFill>
                <a:latin typeface="Inter" pitchFamily="34" charset="0"/>
                <a:ea typeface="Inter" pitchFamily="34" charset="-122"/>
                <a:cs typeface="Inter" pitchFamily="34" charset="-120"/>
              </a:rPr>
              <a:t>Crear representaciones tangibles y de bajo costo de las ideas seleccionadas para probarlas.</a:t>
            </a:r>
            <a:endParaRPr lang="en-US" sz="1150" dirty="0"/>
          </a:p>
        </p:txBody>
      </p:sp>
      <p:sp>
        <p:nvSpPr>
          <p:cNvPr id="31" name="Text 23"/>
          <p:cNvSpPr/>
          <p:nvPr/>
        </p:nvSpPr>
        <p:spPr>
          <a:xfrm>
            <a:off x="7362944" y="6591776"/>
            <a:ext cx="147280" cy="184190"/>
          </a:xfrm>
          <a:prstGeom prst="rect">
            <a:avLst/>
          </a:prstGeom>
          <a:noFill/>
          <a:ln/>
        </p:spPr>
        <p:txBody>
          <a:bodyPr wrap="none" lIns="0" tIns="0" rIns="0" bIns="0" rtlCol="0" anchor="t"/>
          <a:lstStyle/>
          <a:p>
            <a:pPr marL="0" indent="0" algn="l">
              <a:lnSpc>
                <a:spcPts val="1500"/>
              </a:lnSpc>
              <a:buNone/>
            </a:pPr>
            <a:r>
              <a:rPr lang="en-US" sz="1150" dirty="0">
                <a:solidFill>
                  <a:srgbClr val="272525"/>
                </a:solidFill>
                <a:latin typeface="Inter Light" pitchFamily="34" charset="0"/>
                <a:ea typeface="Inter Light" pitchFamily="34" charset="-122"/>
                <a:cs typeface="Inter Light" pitchFamily="34" charset="-120"/>
              </a:rPr>
              <a:t>05</a:t>
            </a:r>
            <a:endParaRPr lang="en-US" sz="1150" dirty="0"/>
          </a:p>
        </p:txBody>
      </p:sp>
      <p:sp>
        <p:nvSpPr>
          <p:cNvPr id="32" name="Shape 24"/>
          <p:cNvSpPr/>
          <p:nvPr/>
        </p:nvSpPr>
        <p:spPr>
          <a:xfrm>
            <a:off x="7362944" y="6826925"/>
            <a:ext cx="5037296" cy="15240"/>
          </a:xfrm>
          <a:prstGeom prst="rect">
            <a:avLst/>
          </a:prstGeom>
          <a:solidFill>
            <a:srgbClr val="4950BC"/>
          </a:solidFill>
          <a:ln/>
        </p:spPr>
        <p:txBody>
          <a:bodyPr/>
          <a:lstStyle/>
          <a:p>
            <a:endParaRPr lang="es-CO"/>
          </a:p>
        </p:txBody>
      </p:sp>
      <p:sp>
        <p:nvSpPr>
          <p:cNvPr id="33" name="Text 25"/>
          <p:cNvSpPr/>
          <p:nvPr/>
        </p:nvSpPr>
        <p:spPr>
          <a:xfrm>
            <a:off x="7362944" y="6930985"/>
            <a:ext cx="1842373" cy="230148"/>
          </a:xfrm>
          <a:prstGeom prst="rect">
            <a:avLst/>
          </a:prstGeom>
          <a:noFill/>
          <a:ln/>
        </p:spPr>
        <p:txBody>
          <a:bodyPr wrap="none" lIns="0" tIns="0" rIns="0" bIns="0" rtlCol="0" anchor="t"/>
          <a:lstStyle/>
          <a:p>
            <a:pPr marL="0" indent="0" algn="l">
              <a:lnSpc>
                <a:spcPts val="1800"/>
              </a:lnSpc>
              <a:buNone/>
            </a:pPr>
            <a:r>
              <a:rPr lang="en-US" sz="1450" b="1" dirty="0">
                <a:solidFill>
                  <a:srgbClr val="272525"/>
                </a:solidFill>
                <a:latin typeface="Inter Bold" pitchFamily="34" charset="0"/>
                <a:ea typeface="Inter Bold" pitchFamily="34" charset="-122"/>
                <a:cs typeface="Inter Bold" pitchFamily="34" charset="-120"/>
              </a:rPr>
              <a:t>Testear</a:t>
            </a:r>
            <a:endParaRPr lang="en-US" sz="1450" dirty="0"/>
          </a:p>
        </p:txBody>
      </p:sp>
      <p:sp>
        <p:nvSpPr>
          <p:cNvPr id="34" name="Text 26"/>
          <p:cNvSpPr/>
          <p:nvPr/>
        </p:nvSpPr>
        <p:spPr>
          <a:xfrm>
            <a:off x="7362944" y="7218521"/>
            <a:ext cx="5037296" cy="388858"/>
          </a:xfrm>
          <a:prstGeom prst="rect">
            <a:avLst/>
          </a:prstGeom>
          <a:noFill/>
          <a:ln/>
        </p:spPr>
        <p:txBody>
          <a:bodyPr wrap="square" lIns="0" tIns="0" rIns="0" bIns="0" rtlCol="0" anchor="t"/>
          <a:lstStyle/>
          <a:p>
            <a:pPr marL="0" indent="0" algn="l">
              <a:lnSpc>
                <a:spcPts val="1500"/>
              </a:lnSpc>
              <a:buNone/>
            </a:pPr>
            <a:r>
              <a:rPr lang="en-US" sz="1150" dirty="0">
                <a:solidFill>
                  <a:srgbClr val="272525"/>
                </a:solidFill>
                <a:latin typeface="Inter" pitchFamily="34" charset="0"/>
                <a:ea typeface="Inter" pitchFamily="34" charset="-122"/>
                <a:cs typeface="Inter" pitchFamily="34" charset="-120"/>
              </a:rPr>
              <a:t>Probar los prototipos con usuarios reales para recoger feedback y refinar la solución.</a:t>
            </a:r>
            <a:endParaRPr lang="en-US" sz="1150" dirty="0"/>
          </a:p>
        </p:txBody>
      </p:sp>
      <p:sp>
        <p:nvSpPr>
          <p:cNvPr id="35" name="CuadroTexto 34">
            <a:extLst>
              <a:ext uri="{FF2B5EF4-FFF2-40B4-BE49-F238E27FC236}">
                <a16:creationId xmlns:a16="http://schemas.microsoft.com/office/drawing/2014/main" id="{9989C89A-DF3E-25F7-7C66-27F7C2B7FBB8}"/>
              </a:ext>
            </a:extLst>
          </p:cNvPr>
          <p:cNvSpPr txBox="1"/>
          <p:nvPr/>
        </p:nvSpPr>
        <p:spPr>
          <a:xfrm>
            <a:off x="12745843" y="7649736"/>
            <a:ext cx="1884557" cy="579863"/>
          </a:xfrm>
          <a:prstGeom prst="rect">
            <a:avLst/>
          </a:prstGeom>
          <a:solidFill>
            <a:srgbClr val="FFFFFF"/>
          </a:solidFill>
        </p:spPr>
        <p:txBody>
          <a:bodyPr wrap="square" rtlCol="0">
            <a:spAutoFit/>
          </a:bodyPr>
          <a:lstStyle/>
          <a:p>
            <a:endParaRPr lang="es-CO"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2567107" y="1400651"/>
            <a:ext cx="5509260" cy="344091"/>
          </a:xfrm>
          <a:prstGeom prst="rect">
            <a:avLst/>
          </a:prstGeom>
          <a:noFill/>
          <a:ln/>
        </p:spPr>
        <p:txBody>
          <a:bodyPr wrap="none" lIns="0" tIns="0" rIns="0" bIns="0" rtlCol="0" anchor="t"/>
          <a:lstStyle/>
          <a:p>
            <a:pPr marL="0" indent="0" algn="l">
              <a:lnSpc>
                <a:spcPts val="2700"/>
              </a:lnSpc>
              <a:buNone/>
            </a:pPr>
            <a:r>
              <a:rPr lang="en-US" sz="2150" b="1" dirty="0">
                <a:solidFill>
                  <a:srgbClr val="000000"/>
                </a:solidFill>
                <a:latin typeface="Inter Bold" pitchFamily="34" charset="0"/>
                <a:ea typeface="Inter Bold" pitchFamily="34" charset="-122"/>
                <a:cs typeface="Inter Bold" pitchFamily="34" charset="-120"/>
              </a:rPr>
              <a:t>Design Thinking en Acción: Un Caso Real</a:t>
            </a:r>
            <a:endParaRPr lang="en-US" sz="2150" dirty="0"/>
          </a:p>
        </p:txBody>
      </p:sp>
      <p:sp>
        <p:nvSpPr>
          <p:cNvPr id="3" name="Text 1"/>
          <p:cNvSpPr/>
          <p:nvPr/>
        </p:nvSpPr>
        <p:spPr>
          <a:xfrm>
            <a:off x="2567107" y="1911668"/>
            <a:ext cx="9496187" cy="176808"/>
          </a:xfrm>
          <a:prstGeom prst="rect">
            <a:avLst/>
          </a:prstGeom>
          <a:noFill/>
          <a:ln/>
        </p:spPr>
        <p:txBody>
          <a:bodyPr wrap="none" lIns="0" tIns="0" rIns="0" bIns="0" rtlCol="0" anchor="t"/>
          <a:lstStyle/>
          <a:p>
            <a:pPr marL="0" indent="0" algn="l">
              <a:lnSpc>
                <a:spcPts val="1350"/>
              </a:lnSpc>
              <a:buNone/>
            </a:pPr>
            <a:r>
              <a:rPr lang="en-US" sz="1050" dirty="0">
                <a:solidFill>
                  <a:srgbClr val="272525"/>
                </a:solidFill>
                <a:latin typeface="Inter" pitchFamily="34" charset="0"/>
                <a:ea typeface="Inter" pitchFamily="34" charset="-122"/>
                <a:cs typeface="Inter" pitchFamily="34" charset="-120"/>
              </a:rPr>
              <a:t>Imaginemos un problema real: </a:t>
            </a:r>
            <a:r>
              <a:rPr lang="en-US" sz="1050" b="1" dirty="0">
                <a:solidFill>
                  <a:srgbClr val="272525"/>
                </a:solidFill>
                <a:latin typeface="Inter" pitchFamily="34" charset="0"/>
                <a:ea typeface="Inter" pitchFamily="34" charset="-122"/>
                <a:cs typeface="Inter" pitchFamily="34" charset="-120"/>
              </a:rPr>
              <a:t>reducir el tiempo de espera en un servicio de cafeteria Sena.</a:t>
            </a:r>
            <a:endParaRPr lang="en-US" sz="1050" dirty="0"/>
          </a:p>
        </p:txBody>
      </p:sp>
      <p:sp>
        <p:nvSpPr>
          <p:cNvPr id="4" name="Shape 2"/>
          <p:cNvSpPr/>
          <p:nvPr/>
        </p:nvSpPr>
        <p:spPr>
          <a:xfrm>
            <a:off x="2567107" y="2349520"/>
            <a:ext cx="68699" cy="68699"/>
          </a:xfrm>
          <a:prstGeom prst="roundRect">
            <a:avLst>
              <a:gd name="adj" fmla="val 665512"/>
            </a:avLst>
          </a:prstGeom>
          <a:solidFill>
            <a:srgbClr val="4950BC"/>
          </a:solidFill>
          <a:ln/>
        </p:spPr>
        <p:txBody>
          <a:bodyPr/>
          <a:lstStyle/>
          <a:p>
            <a:endParaRPr lang="es-CO"/>
          </a:p>
        </p:txBody>
      </p:sp>
      <p:sp>
        <p:nvSpPr>
          <p:cNvPr id="5" name="Text 3"/>
          <p:cNvSpPr/>
          <p:nvPr/>
        </p:nvSpPr>
        <p:spPr>
          <a:xfrm>
            <a:off x="2719268" y="2276356"/>
            <a:ext cx="1720215" cy="215027"/>
          </a:xfrm>
          <a:prstGeom prst="rect">
            <a:avLst/>
          </a:prstGeom>
          <a:noFill/>
          <a:ln/>
        </p:spPr>
        <p:txBody>
          <a:bodyPr wrap="none" lIns="0" tIns="0" rIns="0" bIns="0" rtlCol="0" anchor="t"/>
          <a:lstStyle/>
          <a:p>
            <a:pPr marL="0" indent="0" algn="l">
              <a:lnSpc>
                <a:spcPts val="1650"/>
              </a:lnSpc>
              <a:buNone/>
            </a:pPr>
            <a:r>
              <a:rPr lang="en-US" sz="1350" b="1" dirty="0">
                <a:solidFill>
                  <a:srgbClr val="272525"/>
                </a:solidFill>
                <a:latin typeface="Inter Bold" pitchFamily="34" charset="0"/>
                <a:ea typeface="Inter Bold" pitchFamily="34" charset="-122"/>
                <a:cs typeface="Inter Bold" pitchFamily="34" charset="-120"/>
              </a:rPr>
              <a:t>Empatizar</a:t>
            </a:r>
            <a:endParaRPr lang="en-US" sz="1350" dirty="0"/>
          </a:p>
        </p:txBody>
      </p:sp>
      <p:sp>
        <p:nvSpPr>
          <p:cNvPr id="6" name="Text 4"/>
          <p:cNvSpPr/>
          <p:nvPr/>
        </p:nvSpPr>
        <p:spPr>
          <a:xfrm>
            <a:off x="2719268" y="2574846"/>
            <a:ext cx="2953226" cy="530423"/>
          </a:xfrm>
          <a:prstGeom prst="rect">
            <a:avLst/>
          </a:prstGeom>
          <a:noFill/>
          <a:ln/>
        </p:spPr>
        <p:txBody>
          <a:bodyPr wrap="square" lIns="0" tIns="0" rIns="0" bIns="0" rtlCol="0" anchor="t"/>
          <a:lstStyle/>
          <a:p>
            <a:pPr marL="0" indent="0" algn="l">
              <a:lnSpc>
                <a:spcPts val="1350"/>
              </a:lnSpc>
              <a:buNone/>
            </a:pPr>
            <a:r>
              <a:rPr lang="en-US" sz="1050" dirty="0">
                <a:solidFill>
                  <a:srgbClr val="272525"/>
                </a:solidFill>
                <a:latin typeface="Inter" pitchFamily="34" charset="0"/>
                <a:ea typeface="Inter" pitchFamily="34" charset="-122"/>
                <a:cs typeface="Inter" pitchFamily="34" charset="-120"/>
              </a:rPr>
              <a:t>Observar aprendices e instructores, entrevistar para entender frustraciones y cosas a mejorar.</a:t>
            </a:r>
            <a:endParaRPr lang="en-US" sz="1050" dirty="0"/>
          </a:p>
        </p:txBody>
      </p:sp>
      <p:sp>
        <p:nvSpPr>
          <p:cNvPr id="7" name="Shape 5"/>
          <p:cNvSpPr/>
          <p:nvPr/>
        </p:nvSpPr>
        <p:spPr>
          <a:xfrm>
            <a:off x="2567107" y="3345359"/>
            <a:ext cx="68699" cy="68699"/>
          </a:xfrm>
          <a:prstGeom prst="roundRect">
            <a:avLst>
              <a:gd name="adj" fmla="val 665512"/>
            </a:avLst>
          </a:prstGeom>
          <a:solidFill>
            <a:srgbClr val="4950BC"/>
          </a:solidFill>
          <a:ln/>
        </p:spPr>
        <p:txBody>
          <a:bodyPr/>
          <a:lstStyle/>
          <a:p>
            <a:endParaRPr lang="es-CO"/>
          </a:p>
        </p:txBody>
      </p:sp>
      <p:sp>
        <p:nvSpPr>
          <p:cNvPr id="8" name="Text 6"/>
          <p:cNvSpPr/>
          <p:nvPr/>
        </p:nvSpPr>
        <p:spPr>
          <a:xfrm>
            <a:off x="2719268" y="3272195"/>
            <a:ext cx="1720215" cy="215027"/>
          </a:xfrm>
          <a:prstGeom prst="rect">
            <a:avLst/>
          </a:prstGeom>
          <a:noFill/>
          <a:ln/>
        </p:spPr>
        <p:txBody>
          <a:bodyPr wrap="none" lIns="0" tIns="0" rIns="0" bIns="0" rtlCol="0" anchor="t"/>
          <a:lstStyle/>
          <a:p>
            <a:pPr marL="0" indent="0" algn="l">
              <a:lnSpc>
                <a:spcPts val="1650"/>
              </a:lnSpc>
              <a:buNone/>
            </a:pPr>
            <a:r>
              <a:rPr lang="en-US" sz="1350" b="1" dirty="0">
                <a:solidFill>
                  <a:srgbClr val="272525"/>
                </a:solidFill>
                <a:latin typeface="Inter Bold" pitchFamily="34" charset="0"/>
                <a:ea typeface="Inter Bold" pitchFamily="34" charset="-122"/>
                <a:cs typeface="Inter Bold" pitchFamily="34" charset="-120"/>
              </a:rPr>
              <a:t>Definir</a:t>
            </a:r>
            <a:endParaRPr lang="en-US" sz="1350" dirty="0"/>
          </a:p>
        </p:txBody>
      </p:sp>
      <p:sp>
        <p:nvSpPr>
          <p:cNvPr id="9" name="Text 7"/>
          <p:cNvSpPr/>
          <p:nvPr/>
        </p:nvSpPr>
        <p:spPr>
          <a:xfrm>
            <a:off x="2719268" y="3570684"/>
            <a:ext cx="2953226" cy="353616"/>
          </a:xfrm>
          <a:prstGeom prst="rect">
            <a:avLst/>
          </a:prstGeom>
          <a:noFill/>
          <a:ln/>
        </p:spPr>
        <p:txBody>
          <a:bodyPr wrap="square" lIns="0" tIns="0" rIns="0" bIns="0" rtlCol="0" anchor="t"/>
          <a:lstStyle/>
          <a:p>
            <a:pPr marL="0" indent="0" algn="l">
              <a:lnSpc>
                <a:spcPts val="1350"/>
              </a:lnSpc>
              <a:buNone/>
            </a:pPr>
            <a:r>
              <a:rPr lang="en-US" sz="1050" dirty="0">
                <a:solidFill>
                  <a:srgbClr val="272525"/>
                </a:solidFill>
                <a:latin typeface="Inter" pitchFamily="34" charset="0"/>
                <a:ea typeface="Inter" pitchFamily="34" charset="-122"/>
                <a:cs typeface="Inter" pitchFamily="34" charset="-120"/>
              </a:rPr>
              <a:t>"Los aprendices e instructores necesitan sentir que el sistema es útil y eficiente."</a:t>
            </a:r>
            <a:endParaRPr lang="en-US" sz="1050" dirty="0"/>
          </a:p>
        </p:txBody>
      </p:sp>
      <p:sp>
        <p:nvSpPr>
          <p:cNvPr id="10" name="Shape 8"/>
          <p:cNvSpPr/>
          <p:nvPr/>
        </p:nvSpPr>
        <p:spPr>
          <a:xfrm>
            <a:off x="2567107" y="4164390"/>
            <a:ext cx="68699" cy="68699"/>
          </a:xfrm>
          <a:prstGeom prst="roundRect">
            <a:avLst>
              <a:gd name="adj" fmla="val 665512"/>
            </a:avLst>
          </a:prstGeom>
          <a:solidFill>
            <a:srgbClr val="4950BC"/>
          </a:solidFill>
          <a:ln/>
        </p:spPr>
        <p:txBody>
          <a:bodyPr/>
          <a:lstStyle/>
          <a:p>
            <a:endParaRPr lang="es-CO"/>
          </a:p>
        </p:txBody>
      </p:sp>
      <p:sp>
        <p:nvSpPr>
          <p:cNvPr id="11" name="Text 9"/>
          <p:cNvSpPr/>
          <p:nvPr/>
        </p:nvSpPr>
        <p:spPr>
          <a:xfrm>
            <a:off x="2719268" y="4091226"/>
            <a:ext cx="1720215" cy="215027"/>
          </a:xfrm>
          <a:prstGeom prst="rect">
            <a:avLst/>
          </a:prstGeom>
          <a:noFill/>
          <a:ln/>
        </p:spPr>
        <p:txBody>
          <a:bodyPr wrap="none" lIns="0" tIns="0" rIns="0" bIns="0" rtlCol="0" anchor="t"/>
          <a:lstStyle/>
          <a:p>
            <a:pPr marL="0" indent="0" algn="l">
              <a:lnSpc>
                <a:spcPts val="1650"/>
              </a:lnSpc>
              <a:buNone/>
            </a:pPr>
            <a:r>
              <a:rPr lang="en-US" sz="1350" b="1" dirty="0">
                <a:solidFill>
                  <a:srgbClr val="272525"/>
                </a:solidFill>
                <a:latin typeface="Inter Bold" pitchFamily="34" charset="0"/>
                <a:ea typeface="Inter Bold" pitchFamily="34" charset="-122"/>
                <a:cs typeface="Inter Bold" pitchFamily="34" charset="-120"/>
              </a:rPr>
              <a:t>Idear</a:t>
            </a:r>
            <a:endParaRPr lang="en-US" sz="1350" dirty="0"/>
          </a:p>
        </p:txBody>
      </p:sp>
      <p:sp>
        <p:nvSpPr>
          <p:cNvPr id="12" name="Text 10"/>
          <p:cNvSpPr/>
          <p:nvPr/>
        </p:nvSpPr>
        <p:spPr>
          <a:xfrm>
            <a:off x="2719268" y="4389715"/>
            <a:ext cx="2953226" cy="353616"/>
          </a:xfrm>
          <a:prstGeom prst="rect">
            <a:avLst/>
          </a:prstGeom>
          <a:noFill/>
          <a:ln/>
        </p:spPr>
        <p:txBody>
          <a:bodyPr wrap="square" lIns="0" tIns="0" rIns="0" bIns="0" rtlCol="0" anchor="t"/>
          <a:lstStyle/>
          <a:p>
            <a:pPr marL="0" indent="0" algn="l">
              <a:lnSpc>
                <a:spcPts val="1350"/>
              </a:lnSpc>
              <a:buNone/>
            </a:pPr>
            <a:r>
              <a:rPr lang="en-US" sz="1050" dirty="0">
                <a:solidFill>
                  <a:srgbClr val="272525"/>
                </a:solidFill>
                <a:latin typeface="Inter" pitchFamily="34" charset="0"/>
                <a:ea typeface="Inter" pitchFamily="34" charset="-122"/>
                <a:cs typeface="Inter" pitchFamily="34" charset="-120"/>
              </a:rPr>
              <a:t>Ideas: web que permite agilizar los tiempos de espera.</a:t>
            </a:r>
            <a:endParaRPr lang="en-US" sz="1050" dirty="0"/>
          </a:p>
        </p:txBody>
      </p:sp>
      <p:sp>
        <p:nvSpPr>
          <p:cNvPr id="13" name="Shape 11"/>
          <p:cNvSpPr/>
          <p:nvPr/>
        </p:nvSpPr>
        <p:spPr>
          <a:xfrm>
            <a:off x="2567107" y="4983420"/>
            <a:ext cx="68699" cy="68699"/>
          </a:xfrm>
          <a:prstGeom prst="roundRect">
            <a:avLst>
              <a:gd name="adj" fmla="val 665512"/>
            </a:avLst>
          </a:prstGeom>
          <a:solidFill>
            <a:srgbClr val="4950BC"/>
          </a:solidFill>
          <a:ln/>
        </p:spPr>
        <p:txBody>
          <a:bodyPr/>
          <a:lstStyle/>
          <a:p>
            <a:endParaRPr lang="es-CO"/>
          </a:p>
        </p:txBody>
      </p:sp>
      <p:sp>
        <p:nvSpPr>
          <p:cNvPr id="14" name="Text 12"/>
          <p:cNvSpPr/>
          <p:nvPr/>
        </p:nvSpPr>
        <p:spPr>
          <a:xfrm>
            <a:off x="2719268" y="4910257"/>
            <a:ext cx="1720215" cy="215027"/>
          </a:xfrm>
          <a:prstGeom prst="rect">
            <a:avLst/>
          </a:prstGeom>
          <a:noFill/>
          <a:ln/>
        </p:spPr>
        <p:txBody>
          <a:bodyPr wrap="none" lIns="0" tIns="0" rIns="0" bIns="0" rtlCol="0" anchor="t"/>
          <a:lstStyle/>
          <a:p>
            <a:pPr marL="0" indent="0" algn="l">
              <a:lnSpc>
                <a:spcPts val="1650"/>
              </a:lnSpc>
              <a:buNone/>
            </a:pPr>
            <a:r>
              <a:rPr lang="en-US" sz="1350" b="1" dirty="0">
                <a:solidFill>
                  <a:srgbClr val="272525"/>
                </a:solidFill>
                <a:latin typeface="Inter Bold" pitchFamily="34" charset="0"/>
                <a:ea typeface="Inter Bold" pitchFamily="34" charset="-122"/>
                <a:cs typeface="Inter Bold" pitchFamily="34" charset="-120"/>
              </a:rPr>
              <a:t>Prototipar</a:t>
            </a:r>
            <a:endParaRPr lang="en-US" sz="1350" dirty="0"/>
          </a:p>
        </p:txBody>
      </p:sp>
      <p:sp>
        <p:nvSpPr>
          <p:cNvPr id="15" name="Text 13"/>
          <p:cNvSpPr/>
          <p:nvPr/>
        </p:nvSpPr>
        <p:spPr>
          <a:xfrm>
            <a:off x="2719268" y="5208746"/>
            <a:ext cx="2953226" cy="530423"/>
          </a:xfrm>
          <a:prstGeom prst="rect">
            <a:avLst/>
          </a:prstGeom>
          <a:noFill/>
          <a:ln/>
        </p:spPr>
        <p:txBody>
          <a:bodyPr wrap="square" lIns="0" tIns="0" rIns="0" bIns="0" rtlCol="0" anchor="t"/>
          <a:lstStyle/>
          <a:p>
            <a:pPr marL="0" indent="0" algn="l">
              <a:lnSpc>
                <a:spcPts val="1350"/>
              </a:lnSpc>
              <a:buNone/>
            </a:pPr>
            <a:r>
              <a:rPr lang="en-US" sz="1050" dirty="0">
                <a:solidFill>
                  <a:srgbClr val="272525"/>
                </a:solidFill>
                <a:latin typeface="Inter" pitchFamily="34" charset="0"/>
                <a:ea typeface="Inter" pitchFamily="34" charset="-122"/>
                <a:cs typeface="Inter" pitchFamily="34" charset="-120"/>
              </a:rPr>
              <a:t>Crear un menu en el que aprendices e instructores logren hacer el pedido de forma mas eficiente </a:t>
            </a:r>
            <a:endParaRPr lang="en-US" sz="1050" dirty="0"/>
          </a:p>
        </p:txBody>
      </p:sp>
      <p:sp>
        <p:nvSpPr>
          <p:cNvPr id="16" name="Shape 14"/>
          <p:cNvSpPr/>
          <p:nvPr/>
        </p:nvSpPr>
        <p:spPr>
          <a:xfrm>
            <a:off x="2567107" y="5979259"/>
            <a:ext cx="68699" cy="68699"/>
          </a:xfrm>
          <a:prstGeom prst="roundRect">
            <a:avLst>
              <a:gd name="adj" fmla="val 665512"/>
            </a:avLst>
          </a:prstGeom>
          <a:solidFill>
            <a:srgbClr val="4950BC"/>
          </a:solidFill>
          <a:ln/>
        </p:spPr>
        <p:txBody>
          <a:bodyPr/>
          <a:lstStyle/>
          <a:p>
            <a:endParaRPr lang="es-CO"/>
          </a:p>
        </p:txBody>
      </p:sp>
      <p:sp>
        <p:nvSpPr>
          <p:cNvPr id="17" name="Text 15"/>
          <p:cNvSpPr/>
          <p:nvPr/>
        </p:nvSpPr>
        <p:spPr>
          <a:xfrm>
            <a:off x="2719268" y="5906095"/>
            <a:ext cx="1720215" cy="215027"/>
          </a:xfrm>
          <a:prstGeom prst="rect">
            <a:avLst/>
          </a:prstGeom>
          <a:noFill/>
          <a:ln/>
        </p:spPr>
        <p:txBody>
          <a:bodyPr wrap="none" lIns="0" tIns="0" rIns="0" bIns="0" rtlCol="0" anchor="t"/>
          <a:lstStyle/>
          <a:p>
            <a:pPr marL="0" indent="0" algn="l">
              <a:lnSpc>
                <a:spcPts val="1650"/>
              </a:lnSpc>
              <a:buNone/>
            </a:pPr>
            <a:r>
              <a:rPr lang="en-US" sz="1350" b="1" dirty="0">
                <a:solidFill>
                  <a:srgbClr val="272525"/>
                </a:solidFill>
                <a:latin typeface="Inter Bold" pitchFamily="34" charset="0"/>
                <a:ea typeface="Inter Bold" pitchFamily="34" charset="-122"/>
                <a:cs typeface="Inter Bold" pitchFamily="34" charset="-120"/>
              </a:rPr>
              <a:t>Testear</a:t>
            </a:r>
            <a:endParaRPr lang="en-US" sz="1350" dirty="0"/>
          </a:p>
        </p:txBody>
      </p:sp>
      <p:sp>
        <p:nvSpPr>
          <p:cNvPr id="18" name="Text 16"/>
          <p:cNvSpPr/>
          <p:nvPr/>
        </p:nvSpPr>
        <p:spPr>
          <a:xfrm>
            <a:off x="2719268" y="6204585"/>
            <a:ext cx="2953226" cy="530423"/>
          </a:xfrm>
          <a:prstGeom prst="rect">
            <a:avLst/>
          </a:prstGeom>
          <a:noFill/>
          <a:ln/>
        </p:spPr>
        <p:txBody>
          <a:bodyPr wrap="square" lIns="0" tIns="0" rIns="0" bIns="0" rtlCol="0" anchor="t"/>
          <a:lstStyle/>
          <a:p>
            <a:pPr marL="0" indent="0" algn="l">
              <a:lnSpc>
                <a:spcPts val="1350"/>
              </a:lnSpc>
              <a:buNone/>
            </a:pPr>
            <a:r>
              <a:rPr lang="en-US" sz="1050" dirty="0">
                <a:solidFill>
                  <a:srgbClr val="272525"/>
                </a:solidFill>
                <a:latin typeface="Inter" pitchFamily="34" charset="0"/>
                <a:ea typeface="Inter" pitchFamily="34" charset="-122"/>
                <a:cs typeface="Inter" pitchFamily="34" charset="-120"/>
              </a:rPr>
              <a:t>Probar el sistema con usuarios reales para que evaluen el nuevo sistema de servicio de cafeteria</a:t>
            </a:r>
            <a:endParaRPr lang="en-US" sz="1050" dirty="0"/>
          </a:p>
        </p:txBody>
      </p:sp>
      <p:pic>
        <p:nvPicPr>
          <p:cNvPr id="19" name="Image 0" descr="preencoded.png"/>
          <p:cNvPicPr>
            <a:picLocks noChangeAspect="1"/>
          </p:cNvPicPr>
          <p:nvPr/>
        </p:nvPicPr>
        <p:blipFill>
          <a:blip r:embed="rId3"/>
          <a:stretch>
            <a:fillRect/>
          </a:stretch>
        </p:blipFill>
        <p:spPr>
          <a:xfrm>
            <a:off x="6015871" y="2678668"/>
            <a:ext cx="6054923" cy="3401973"/>
          </a:xfrm>
          <a:prstGeom prst="rect">
            <a:avLst/>
          </a:prstGeom>
        </p:spPr>
      </p:pic>
      <p:sp>
        <p:nvSpPr>
          <p:cNvPr id="20" name="Text 17"/>
          <p:cNvSpPr/>
          <p:nvPr/>
        </p:nvSpPr>
        <p:spPr>
          <a:xfrm>
            <a:off x="6015871" y="6174581"/>
            <a:ext cx="6054923" cy="176808"/>
          </a:xfrm>
          <a:prstGeom prst="rect">
            <a:avLst/>
          </a:prstGeom>
          <a:noFill/>
          <a:ln/>
        </p:spPr>
        <p:txBody>
          <a:bodyPr wrap="none" lIns="0" tIns="0" rIns="0" bIns="0" rtlCol="0" anchor="t"/>
          <a:lstStyle/>
          <a:p>
            <a:pPr marL="0" indent="0" algn="l">
              <a:lnSpc>
                <a:spcPts val="1350"/>
              </a:lnSpc>
              <a:buNone/>
            </a:pPr>
            <a:endParaRPr lang="en-US" sz="1050" dirty="0"/>
          </a:p>
        </p:txBody>
      </p:sp>
      <p:sp>
        <p:nvSpPr>
          <p:cNvPr id="21" name="CuadroTexto 20">
            <a:extLst>
              <a:ext uri="{FF2B5EF4-FFF2-40B4-BE49-F238E27FC236}">
                <a16:creationId xmlns:a16="http://schemas.microsoft.com/office/drawing/2014/main" id="{FABBD579-BDAB-DB6C-D798-E4D884A07347}"/>
              </a:ext>
            </a:extLst>
          </p:cNvPr>
          <p:cNvSpPr txBox="1"/>
          <p:nvPr/>
        </p:nvSpPr>
        <p:spPr>
          <a:xfrm>
            <a:off x="12745843" y="7649736"/>
            <a:ext cx="1884557" cy="579863"/>
          </a:xfrm>
          <a:prstGeom prst="rect">
            <a:avLst/>
          </a:prstGeom>
          <a:solidFill>
            <a:srgbClr val="FFFFFF"/>
          </a:solidFill>
        </p:spPr>
        <p:txBody>
          <a:bodyPr wrap="square" rtlCol="0">
            <a:spAutoFit/>
          </a:bodyPr>
          <a:lstStyle/>
          <a:p>
            <a:endParaRPr lang="es-CO"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3" name="Text 1"/>
          <p:cNvSpPr/>
          <p:nvPr/>
        </p:nvSpPr>
        <p:spPr>
          <a:xfrm>
            <a:off x="1344930" y="545187"/>
            <a:ext cx="758428" cy="200144"/>
          </a:xfrm>
          <a:prstGeom prst="rect">
            <a:avLst/>
          </a:prstGeom>
          <a:noFill/>
          <a:ln/>
        </p:spPr>
        <p:txBody>
          <a:bodyPr wrap="none" lIns="0" tIns="0" rIns="0" bIns="0" rtlCol="0" anchor="t"/>
          <a:lstStyle/>
          <a:p>
            <a:pPr marL="0" indent="0" algn="l">
              <a:lnSpc>
                <a:spcPts val="1550"/>
              </a:lnSpc>
              <a:buNone/>
            </a:pPr>
            <a:endParaRPr lang="en-US" sz="1100" dirty="0"/>
          </a:p>
        </p:txBody>
      </p:sp>
      <p:sp>
        <p:nvSpPr>
          <p:cNvPr id="4" name="Text 2"/>
          <p:cNvSpPr/>
          <p:nvPr/>
        </p:nvSpPr>
        <p:spPr>
          <a:xfrm>
            <a:off x="1239322" y="852726"/>
            <a:ext cx="7650480" cy="440174"/>
          </a:xfrm>
          <a:prstGeom prst="rect">
            <a:avLst/>
          </a:prstGeom>
          <a:noFill/>
          <a:ln/>
        </p:spPr>
        <p:txBody>
          <a:bodyPr wrap="none" lIns="0" tIns="0" rIns="0" bIns="0" rtlCol="0" anchor="t"/>
          <a:lstStyle/>
          <a:p>
            <a:pPr marL="0" indent="0" algn="l">
              <a:lnSpc>
                <a:spcPts val="3450"/>
              </a:lnSpc>
              <a:buNone/>
            </a:pPr>
            <a:r>
              <a:rPr lang="en-US" sz="2750" b="1" dirty="0">
                <a:solidFill>
                  <a:srgbClr val="000000"/>
                </a:solidFill>
                <a:latin typeface="Inter Bold" pitchFamily="34" charset="0"/>
                <a:ea typeface="Inter Bold" pitchFamily="34" charset="-122"/>
                <a:cs typeface="Inter Bold" pitchFamily="34" charset="-120"/>
              </a:rPr>
              <a:t>Sinergia: MoSCoW y Design Thinking Juntos</a:t>
            </a:r>
            <a:endParaRPr lang="en-US" sz="2750" dirty="0"/>
          </a:p>
        </p:txBody>
      </p:sp>
      <p:sp>
        <p:nvSpPr>
          <p:cNvPr id="5" name="Text 3"/>
          <p:cNvSpPr/>
          <p:nvPr/>
        </p:nvSpPr>
        <p:spPr>
          <a:xfrm>
            <a:off x="1239322" y="1497925"/>
            <a:ext cx="12151757" cy="250150"/>
          </a:xfrm>
          <a:prstGeom prst="rect">
            <a:avLst/>
          </a:prstGeom>
          <a:noFill/>
          <a:ln/>
        </p:spPr>
        <p:txBody>
          <a:bodyPr wrap="none" lIns="0" tIns="0" rIns="0" bIns="0" rtlCol="0" anchor="t"/>
          <a:lstStyle/>
          <a:p>
            <a:pPr marL="0" indent="0" algn="l">
              <a:lnSpc>
                <a:spcPts val="1950"/>
              </a:lnSpc>
              <a:buNone/>
            </a:pPr>
            <a:r>
              <a:rPr lang="en-US" sz="1350" dirty="0">
                <a:solidFill>
                  <a:srgbClr val="272525"/>
                </a:solidFill>
                <a:latin typeface="Inter" pitchFamily="34" charset="0"/>
                <a:ea typeface="Inter" pitchFamily="34" charset="-122"/>
                <a:cs typeface="Inter" pitchFamily="34" charset="-120"/>
              </a:rPr>
              <a:t>Ambas metodologías son potentes por separado, pero su combinación optimiza el desarrollo de productos y servicios.</a:t>
            </a:r>
            <a:endParaRPr lang="en-US" sz="1350" dirty="0"/>
          </a:p>
        </p:txBody>
      </p:sp>
      <p:pic>
        <p:nvPicPr>
          <p:cNvPr id="6" name="Image 0" descr="preencoded.png"/>
          <p:cNvPicPr>
            <a:picLocks noChangeAspect="1"/>
          </p:cNvPicPr>
          <p:nvPr/>
        </p:nvPicPr>
        <p:blipFill>
          <a:blip r:embed="rId3"/>
          <a:stretch>
            <a:fillRect/>
          </a:stretch>
        </p:blipFill>
        <p:spPr>
          <a:xfrm>
            <a:off x="1239322" y="1901904"/>
            <a:ext cx="3936682" cy="3936683"/>
          </a:xfrm>
          <a:prstGeom prst="rect">
            <a:avLst/>
          </a:prstGeom>
        </p:spPr>
      </p:pic>
      <p:sp>
        <p:nvSpPr>
          <p:cNvPr id="7" name="Text 4"/>
          <p:cNvSpPr/>
          <p:nvPr/>
        </p:nvSpPr>
        <p:spPr>
          <a:xfrm>
            <a:off x="1239322" y="5975271"/>
            <a:ext cx="2201347" cy="275153"/>
          </a:xfrm>
          <a:prstGeom prst="rect">
            <a:avLst/>
          </a:prstGeom>
          <a:noFill/>
          <a:ln/>
        </p:spPr>
        <p:txBody>
          <a:bodyPr wrap="none" lIns="0" tIns="0" rIns="0" bIns="0" rtlCol="0" anchor="t"/>
          <a:lstStyle/>
          <a:p>
            <a:pPr marL="0" indent="0" algn="l">
              <a:lnSpc>
                <a:spcPts val="2150"/>
              </a:lnSpc>
              <a:buNone/>
            </a:pPr>
            <a:r>
              <a:rPr lang="en-US" sz="1700" b="1" dirty="0">
                <a:solidFill>
                  <a:srgbClr val="272525"/>
                </a:solidFill>
                <a:latin typeface="Inter Bold" pitchFamily="34" charset="0"/>
                <a:ea typeface="Inter Bold" pitchFamily="34" charset="-122"/>
                <a:cs typeface="Inter Bold" pitchFamily="34" charset="-120"/>
              </a:rPr>
              <a:t>Complementariedad</a:t>
            </a:r>
            <a:endParaRPr lang="en-US" sz="1700" dirty="0"/>
          </a:p>
        </p:txBody>
      </p:sp>
      <p:sp>
        <p:nvSpPr>
          <p:cNvPr id="8" name="Text 5"/>
          <p:cNvSpPr/>
          <p:nvPr/>
        </p:nvSpPr>
        <p:spPr>
          <a:xfrm>
            <a:off x="1239322" y="6332458"/>
            <a:ext cx="3936682" cy="1000601"/>
          </a:xfrm>
          <a:prstGeom prst="rect">
            <a:avLst/>
          </a:prstGeom>
          <a:noFill/>
          <a:ln/>
        </p:spPr>
        <p:txBody>
          <a:bodyPr wrap="square" lIns="0" tIns="0" rIns="0" bIns="0" rtlCol="0" anchor="t"/>
          <a:lstStyle/>
          <a:p>
            <a:pPr marL="0" indent="0" algn="l">
              <a:lnSpc>
                <a:spcPts val="1950"/>
              </a:lnSpc>
              <a:buNone/>
            </a:pPr>
            <a:r>
              <a:rPr lang="en-US" sz="1350" dirty="0">
                <a:solidFill>
                  <a:srgbClr val="272525"/>
                </a:solidFill>
                <a:latin typeface="Inter" pitchFamily="34" charset="0"/>
                <a:ea typeface="Inter" pitchFamily="34" charset="-122"/>
                <a:cs typeface="Inter" pitchFamily="34" charset="-120"/>
              </a:rPr>
              <a:t>Design Thinking identifica las necesidades y genera soluciones creativas, mientras que MoSCoW las prioriza para un desarrollo eficiente.</a:t>
            </a:r>
            <a:endParaRPr lang="en-US" sz="1350" dirty="0"/>
          </a:p>
        </p:txBody>
      </p:sp>
      <p:pic>
        <p:nvPicPr>
          <p:cNvPr id="9" name="Image 1" descr="preencoded.png"/>
          <p:cNvPicPr>
            <a:picLocks noChangeAspect="1"/>
          </p:cNvPicPr>
          <p:nvPr/>
        </p:nvPicPr>
        <p:blipFill>
          <a:blip r:embed="rId4"/>
          <a:stretch>
            <a:fillRect/>
          </a:stretch>
        </p:blipFill>
        <p:spPr>
          <a:xfrm>
            <a:off x="5346859" y="1901904"/>
            <a:ext cx="3936682" cy="3936683"/>
          </a:xfrm>
          <a:prstGeom prst="rect">
            <a:avLst/>
          </a:prstGeom>
        </p:spPr>
      </p:pic>
      <p:sp>
        <p:nvSpPr>
          <p:cNvPr id="10" name="Text 6"/>
          <p:cNvSpPr/>
          <p:nvPr/>
        </p:nvSpPr>
        <p:spPr>
          <a:xfrm>
            <a:off x="5346859" y="5975271"/>
            <a:ext cx="2344936" cy="275153"/>
          </a:xfrm>
          <a:prstGeom prst="rect">
            <a:avLst/>
          </a:prstGeom>
          <a:noFill/>
          <a:ln/>
        </p:spPr>
        <p:txBody>
          <a:bodyPr wrap="none" lIns="0" tIns="0" rIns="0" bIns="0" rtlCol="0" anchor="t"/>
          <a:lstStyle/>
          <a:p>
            <a:pPr marL="0" indent="0" algn="l">
              <a:lnSpc>
                <a:spcPts val="2150"/>
              </a:lnSpc>
              <a:buNone/>
            </a:pPr>
            <a:r>
              <a:rPr lang="en-US" sz="1700" b="1" dirty="0">
                <a:solidFill>
                  <a:srgbClr val="272525"/>
                </a:solidFill>
                <a:latin typeface="Inter Bold" pitchFamily="34" charset="0"/>
                <a:ea typeface="Inter Bold" pitchFamily="34" charset="-122"/>
                <a:cs typeface="Inter Bold" pitchFamily="34" charset="-120"/>
              </a:rPr>
              <a:t>Aplicación por Etapas</a:t>
            </a:r>
            <a:endParaRPr lang="en-US" sz="1700" dirty="0"/>
          </a:p>
        </p:txBody>
      </p:sp>
      <p:sp>
        <p:nvSpPr>
          <p:cNvPr id="11" name="Text 7"/>
          <p:cNvSpPr/>
          <p:nvPr/>
        </p:nvSpPr>
        <p:spPr>
          <a:xfrm>
            <a:off x="5346859" y="6332458"/>
            <a:ext cx="3936682" cy="1000601"/>
          </a:xfrm>
          <a:prstGeom prst="rect">
            <a:avLst/>
          </a:prstGeom>
          <a:noFill/>
          <a:ln/>
        </p:spPr>
        <p:txBody>
          <a:bodyPr wrap="square" lIns="0" tIns="0" rIns="0" bIns="0" rtlCol="0" anchor="t"/>
          <a:lstStyle/>
          <a:p>
            <a:pPr marL="0" indent="0" algn="l">
              <a:lnSpc>
                <a:spcPts val="1950"/>
              </a:lnSpc>
              <a:buNone/>
            </a:pPr>
            <a:r>
              <a:rPr lang="en-US" sz="1350" dirty="0">
                <a:solidFill>
                  <a:srgbClr val="272525"/>
                </a:solidFill>
                <a:latin typeface="Inter" pitchFamily="34" charset="0"/>
                <a:ea typeface="Inter" pitchFamily="34" charset="-122"/>
                <a:cs typeface="Inter" pitchFamily="34" charset="-120"/>
              </a:rPr>
              <a:t>Design Thinking domina las fases iniciales (Empatizar, Definir, Idear), mientras MoSCoW es clave en la definición y ejecución de lo prototipado.</a:t>
            </a:r>
            <a:endParaRPr lang="en-US" sz="1350" dirty="0"/>
          </a:p>
        </p:txBody>
      </p:sp>
      <p:pic>
        <p:nvPicPr>
          <p:cNvPr id="12" name="Image 2" descr="preencoded.png"/>
          <p:cNvPicPr>
            <a:picLocks noChangeAspect="1"/>
          </p:cNvPicPr>
          <p:nvPr/>
        </p:nvPicPr>
        <p:blipFill>
          <a:blip r:embed="rId5"/>
          <a:stretch>
            <a:fillRect/>
          </a:stretch>
        </p:blipFill>
        <p:spPr>
          <a:xfrm>
            <a:off x="9454396" y="1901904"/>
            <a:ext cx="3936682" cy="3936683"/>
          </a:xfrm>
          <a:prstGeom prst="rect">
            <a:avLst/>
          </a:prstGeom>
        </p:spPr>
      </p:pic>
      <p:sp>
        <p:nvSpPr>
          <p:cNvPr id="13" name="Text 8"/>
          <p:cNvSpPr/>
          <p:nvPr/>
        </p:nvSpPr>
        <p:spPr>
          <a:xfrm>
            <a:off x="9454396" y="5975271"/>
            <a:ext cx="2201347" cy="275153"/>
          </a:xfrm>
          <a:prstGeom prst="rect">
            <a:avLst/>
          </a:prstGeom>
          <a:noFill/>
          <a:ln/>
        </p:spPr>
        <p:txBody>
          <a:bodyPr wrap="none" lIns="0" tIns="0" rIns="0" bIns="0" rtlCol="0" anchor="t"/>
          <a:lstStyle/>
          <a:p>
            <a:pPr marL="0" indent="0" algn="l">
              <a:lnSpc>
                <a:spcPts val="2150"/>
              </a:lnSpc>
              <a:buNone/>
            </a:pPr>
            <a:r>
              <a:rPr lang="en-US" sz="1700" b="1" dirty="0">
                <a:solidFill>
                  <a:srgbClr val="272525"/>
                </a:solidFill>
                <a:latin typeface="Inter Bold" pitchFamily="34" charset="0"/>
                <a:ea typeface="Inter Bold" pitchFamily="34" charset="-122"/>
                <a:cs typeface="Inter Bold" pitchFamily="34" charset="-120"/>
              </a:rPr>
              <a:t>Ejemplo Conjunto</a:t>
            </a:r>
            <a:endParaRPr lang="en-US" sz="1700" dirty="0"/>
          </a:p>
        </p:txBody>
      </p:sp>
      <p:sp>
        <p:nvSpPr>
          <p:cNvPr id="14" name="Text 9"/>
          <p:cNvSpPr/>
          <p:nvPr/>
        </p:nvSpPr>
        <p:spPr>
          <a:xfrm>
            <a:off x="9454396" y="6332458"/>
            <a:ext cx="3936682" cy="1000601"/>
          </a:xfrm>
          <a:prstGeom prst="rect">
            <a:avLst/>
          </a:prstGeom>
          <a:noFill/>
          <a:ln/>
        </p:spPr>
        <p:txBody>
          <a:bodyPr wrap="square" lIns="0" tIns="0" rIns="0" bIns="0" rtlCol="0" anchor="t"/>
          <a:lstStyle/>
          <a:p>
            <a:pPr marL="0" indent="0" algn="l">
              <a:lnSpc>
                <a:spcPts val="1950"/>
              </a:lnSpc>
              <a:buNone/>
            </a:pPr>
            <a:r>
              <a:rPr lang="en-US" sz="1350" dirty="0">
                <a:solidFill>
                  <a:srgbClr val="272525"/>
                </a:solidFill>
                <a:latin typeface="Inter" pitchFamily="34" charset="0"/>
                <a:ea typeface="Inter" pitchFamily="34" charset="-122"/>
                <a:cs typeface="Inter" pitchFamily="34" charset="-120"/>
              </a:rPr>
              <a:t>Tras "Idear" en Design Thinking, MoSCoW prioriza las funcionalidades generadas antes de "Prototipar", asegurando que solo las soluciones más valiosas avancen.</a:t>
            </a:r>
            <a:endParaRPr lang="en-US" sz="1350" dirty="0"/>
          </a:p>
        </p:txBody>
      </p:sp>
      <p:sp>
        <p:nvSpPr>
          <p:cNvPr id="15" name="Text 10"/>
          <p:cNvSpPr/>
          <p:nvPr/>
        </p:nvSpPr>
        <p:spPr>
          <a:xfrm>
            <a:off x="1239322" y="7486888"/>
            <a:ext cx="12151757" cy="250150"/>
          </a:xfrm>
          <a:prstGeom prst="rect">
            <a:avLst/>
          </a:prstGeom>
          <a:noFill/>
          <a:ln/>
        </p:spPr>
        <p:txBody>
          <a:bodyPr wrap="none" lIns="0" tIns="0" rIns="0" bIns="0" rtlCol="0" anchor="t"/>
          <a:lstStyle/>
          <a:p>
            <a:pPr marL="0" indent="0" algn="l">
              <a:lnSpc>
                <a:spcPts val="1950"/>
              </a:lnSpc>
              <a:buNone/>
            </a:pPr>
            <a:r>
              <a:rPr lang="en-US" sz="1350" dirty="0">
                <a:solidFill>
                  <a:srgbClr val="272525"/>
                </a:solidFill>
                <a:latin typeface="Inter" pitchFamily="34" charset="0"/>
                <a:ea typeface="Inter" pitchFamily="34" charset="-122"/>
                <a:cs typeface="Inter" pitchFamily="34" charset="-120"/>
              </a:rPr>
              <a:t>El Design Thinking nos ayuda a crear lo correcto, y MoSCoW nos ayuda a construirlo de la manera más efectiva.</a:t>
            </a:r>
            <a:endParaRPr lang="en-US" sz="1350" dirty="0"/>
          </a:p>
        </p:txBody>
      </p:sp>
      <p:sp>
        <p:nvSpPr>
          <p:cNvPr id="16" name="CuadroTexto 15">
            <a:extLst>
              <a:ext uri="{FF2B5EF4-FFF2-40B4-BE49-F238E27FC236}">
                <a16:creationId xmlns:a16="http://schemas.microsoft.com/office/drawing/2014/main" id="{3EF39AA1-2CBE-9F22-E42F-29C90A8FDCCD}"/>
              </a:ext>
            </a:extLst>
          </p:cNvPr>
          <p:cNvSpPr txBox="1"/>
          <p:nvPr/>
        </p:nvSpPr>
        <p:spPr>
          <a:xfrm>
            <a:off x="12745843" y="7649736"/>
            <a:ext cx="1884557" cy="579863"/>
          </a:xfrm>
          <a:prstGeom prst="rect">
            <a:avLst/>
          </a:prstGeom>
          <a:solidFill>
            <a:srgbClr val="FFFFFF"/>
          </a:solidFill>
        </p:spPr>
        <p:txBody>
          <a:bodyPr wrap="square" rtlCol="0">
            <a:spAutoFit/>
          </a:bodyPr>
          <a:lstStyle/>
          <a:p>
            <a:endParaRPr lang="es-CO"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85</TotalTime>
  <Words>1050</Words>
  <Application>Microsoft Office PowerPoint</Application>
  <PresentationFormat>Personalizado</PresentationFormat>
  <Paragraphs>120</Paragraphs>
  <Slides>10</Slides>
  <Notes>10</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10</vt:i4>
      </vt:variant>
    </vt:vector>
  </HeadingPairs>
  <TitlesOfParts>
    <vt:vector size="15" baseType="lpstr">
      <vt:lpstr>Arial</vt:lpstr>
      <vt:lpstr>Inter Light</vt:lpstr>
      <vt:lpstr>Inter Bold</vt:lpstr>
      <vt:lpstr>Inter</vt:lpstr>
      <vt:lpstr>Office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Thiago Fabian Rojas Guevara</cp:lastModifiedBy>
  <cp:revision>2</cp:revision>
  <dcterms:created xsi:type="dcterms:W3CDTF">2026-02-16T20:49:56Z</dcterms:created>
  <dcterms:modified xsi:type="dcterms:W3CDTF">2026-02-16T22:15:33Z</dcterms:modified>
</cp:coreProperties>
</file>